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2" r:id="rId1"/>
  </p:sldMasterIdLst>
  <p:sldIdLst>
    <p:sldId id="257" r:id="rId2"/>
    <p:sldId id="259" r:id="rId3"/>
    <p:sldId id="277" r:id="rId4"/>
    <p:sldId id="260" r:id="rId5"/>
    <p:sldId id="264" r:id="rId6"/>
    <p:sldId id="261" r:id="rId7"/>
    <p:sldId id="262" r:id="rId8"/>
    <p:sldId id="281" r:id="rId9"/>
    <p:sldId id="263" r:id="rId10"/>
    <p:sldId id="267" r:id="rId11"/>
    <p:sldId id="268" r:id="rId12"/>
    <p:sldId id="269" r:id="rId13"/>
    <p:sldId id="270" r:id="rId14"/>
    <p:sldId id="265" r:id="rId15"/>
    <p:sldId id="271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582C"/>
    <a:srgbClr val="AA6406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8" autoAdjust="0"/>
    <p:restoredTop sz="94660"/>
  </p:normalViewPr>
  <p:slideViewPr>
    <p:cSldViewPr snapToGrid="0">
      <p:cViewPr varScale="1">
        <p:scale>
          <a:sx n="91" d="100"/>
          <a:sy n="91" d="100"/>
        </p:scale>
        <p:origin x="51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0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4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8421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34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7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9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77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2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6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9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5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9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9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8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6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0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zkolapodstawowa.nr5bp@gmail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90592" y="764373"/>
            <a:ext cx="4803229" cy="129302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600" dirty="0" smtClean="0">
                <a:cs typeface="Times New Roman" panose="02020603050405020304" pitchFamily="18" charset="0"/>
              </a:rPr>
              <a:t>Szkoła </a:t>
            </a:r>
            <a:r>
              <a:rPr lang="pl-PL" sz="3600" dirty="0">
                <a:cs typeface="Times New Roman" panose="02020603050405020304" pitchFamily="18" charset="0"/>
              </a:rPr>
              <a:t>Podstawowa z Oddziałami Integracyjnymi nr 5 </a:t>
            </a:r>
            <a:endParaRPr lang="pl-PL" sz="3600" dirty="0" smtClean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600" dirty="0" smtClean="0">
                <a:cs typeface="Times New Roman" panose="02020603050405020304" pitchFamily="18" charset="0"/>
              </a:rPr>
              <a:t>im</a:t>
            </a:r>
            <a:r>
              <a:rPr lang="pl-PL" sz="3600" dirty="0">
                <a:cs typeface="Times New Roman" panose="02020603050405020304" pitchFamily="18" charset="0"/>
              </a:rPr>
              <a:t>. Jana Kochanowskiego w Białej </a:t>
            </a:r>
            <a:r>
              <a:rPr lang="pl-PL" sz="3600" dirty="0" smtClean="0">
                <a:cs typeface="Times New Roman" panose="02020603050405020304" pitchFamily="18" charset="0"/>
              </a:rPr>
              <a:t>Podlaskiej</a:t>
            </a:r>
          </a:p>
          <a:p>
            <a:pPr marL="0" indent="0" algn="ctr">
              <a:buNone/>
            </a:pPr>
            <a:r>
              <a:rPr lang="pl-PL" dirty="0"/>
              <a:t>w Zespole Szkół z Oddziałami Integracyjnymi</a:t>
            </a:r>
          </a:p>
          <a:p>
            <a:pPr marL="0" indent="0" algn="ctr">
              <a:buNone/>
            </a:pPr>
            <a:r>
              <a:rPr lang="pl-PL" dirty="0"/>
              <a:t> 21-500 BIAŁA PODLASKA</a:t>
            </a:r>
          </a:p>
          <a:p>
            <a:pPr marL="0" indent="0" algn="ctr">
              <a:buNone/>
            </a:pPr>
            <a:r>
              <a:rPr lang="pl-PL" dirty="0"/>
              <a:t>ul. </a:t>
            </a:r>
            <a:r>
              <a:rPr lang="pl-PL" dirty="0" err="1"/>
              <a:t>Sidorska</a:t>
            </a:r>
            <a:r>
              <a:rPr lang="pl-PL" dirty="0"/>
              <a:t> 30</a:t>
            </a:r>
          </a:p>
          <a:p>
            <a:pPr marL="0" indent="0" algn="ctr">
              <a:buNone/>
            </a:pPr>
            <a:r>
              <a:rPr lang="pl-PL" dirty="0"/>
              <a:t>tel./fax 83 343 37 67</a:t>
            </a:r>
          </a:p>
          <a:p>
            <a:pPr marL="0" indent="0" algn="ctr">
              <a:buNone/>
            </a:pPr>
            <a:r>
              <a:rPr lang="pl-PL" dirty="0" smtClean="0"/>
              <a:t>e-mail:</a:t>
            </a:r>
            <a:r>
              <a:rPr lang="pl-PL" dirty="0">
                <a:hlinkClick r:id="rId2"/>
              </a:rPr>
              <a:t>szkolapodstawowa.nr5bp@gmail.com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0593" y="409903"/>
            <a:ext cx="4635904" cy="1750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Prace plastyczne </a:t>
            </a:r>
            <a:r>
              <a:rPr lang="pl-PL" dirty="0" smtClean="0"/>
              <a:t>nagrodzone/</a:t>
            </a:r>
            <a:r>
              <a:rPr lang="pl-PL" cap="none" dirty="0" smtClean="0"/>
              <a:t>ekspozycja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42" y="2193925"/>
            <a:ext cx="3008116" cy="4024313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6250" y="2696171"/>
            <a:ext cx="4024313" cy="3018234"/>
          </a:xfrm>
        </p:spPr>
      </p:pic>
    </p:spTree>
    <p:extLst>
      <p:ext uri="{BB962C8B-B14F-4D97-AF65-F5344CB8AC3E}">
        <p14:creationId xmlns:p14="http://schemas.microsoft.com/office/powerpoint/2010/main" val="339170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Prace plastyczne </a:t>
            </a:r>
            <a:r>
              <a:rPr lang="pl-PL" dirty="0" smtClean="0"/>
              <a:t>nagrodzone/ekspozycja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83" y="2193925"/>
            <a:ext cx="3018234" cy="4024313"/>
          </a:xfrm>
        </p:spPr>
      </p:pic>
    </p:spTree>
    <p:extLst>
      <p:ext uri="{BB962C8B-B14F-4D97-AF65-F5344CB8AC3E}">
        <p14:creationId xmlns:p14="http://schemas.microsoft.com/office/powerpoint/2010/main" val="15933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Prace plastyczne </a:t>
            </a:r>
            <a:r>
              <a:rPr lang="pl-PL" dirty="0" smtClean="0"/>
              <a:t>nagrodzone/</a:t>
            </a:r>
            <a:r>
              <a:rPr lang="pl-PL" cap="none" dirty="0" smtClean="0"/>
              <a:t>ekspozycja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2788"/>
            <a:ext cx="4988490" cy="384658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55" y="2282788"/>
            <a:ext cx="5656545" cy="3846587"/>
          </a:xfrm>
        </p:spPr>
      </p:pic>
    </p:spTree>
    <p:extLst>
      <p:ext uri="{BB962C8B-B14F-4D97-AF65-F5344CB8AC3E}">
        <p14:creationId xmlns:p14="http://schemas.microsoft.com/office/powerpoint/2010/main" val="12151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Prace plastyczne </a:t>
            </a:r>
            <a:br>
              <a:rPr lang="pl-PL" dirty="0" smtClean="0"/>
            </a:br>
            <a:r>
              <a:rPr lang="pl-PL" dirty="0" smtClean="0"/>
              <a:t>wyróżnione/</a:t>
            </a:r>
            <a:r>
              <a:rPr lang="pl-PL" cap="none" dirty="0" smtClean="0"/>
              <a:t>ekspozycja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9" y="2530258"/>
            <a:ext cx="5696211" cy="296866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07078"/>
            <a:ext cx="5334000" cy="2943618"/>
          </a:xfrm>
        </p:spPr>
      </p:pic>
    </p:spTree>
    <p:extLst>
      <p:ext uri="{BB962C8B-B14F-4D97-AF65-F5344CB8AC3E}">
        <p14:creationId xmlns:p14="http://schemas.microsoft.com/office/powerpoint/2010/main" val="38435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5300" b="1" dirty="0" smtClean="0">
                <a:solidFill>
                  <a:srgbClr val="FF0066"/>
                </a:solidFill>
              </a:rPr>
              <a:t>KALENDARZ </a:t>
            </a:r>
            <a:r>
              <a:rPr lang="pl-PL" sz="5300" b="1" dirty="0">
                <a:solidFill>
                  <a:srgbClr val="FF0066"/>
                </a:solidFill>
              </a:rPr>
              <a:t>UROCZYSTOŚCI </a:t>
            </a:r>
            <a:r>
              <a:rPr lang="pl-PL" sz="5300" b="1" dirty="0" smtClean="0">
                <a:solidFill>
                  <a:srgbClr val="FF0066"/>
                </a:solidFill>
              </a:rPr>
              <a:t>ŚWIETLICOWYCH: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 smtClean="0"/>
              <a:t>Przyjęcie </a:t>
            </a:r>
            <a:r>
              <a:rPr lang="pl-PL" sz="2800" dirty="0"/>
              <a:t>uczniów klas pierwszych do </a:t>
            </a:r>
            <a:r>
              <a:rPr lang="pl-PL" sz="2800" dirty="0" smtClean="0"/>
              <a:t>społeczności świetlicowej - </a:t>
            </a:r>
            <a:r>
              <a:rPr lang="pl-PL" sz="2800" dirty="0"/>
              <a:t>„Pasowanie na </a:t>
            </a:r>
            <a:r>
              <a:rPr lang="pl-PL" sz="2800" dirty="0" smtClean="0"/>
              <a:t>ŚWIETLICZAKA”</a:t>
            </a:r>
            <a:r>
              <a:rPr lang="pl-PL" sz="2800" dirty="0"/>
              <a:t> </a:t>
            </a:r>
            <a:endParaRPr lang="pl-PL" sz="2800" dirty="0" smtClean="0"/>
          </a:p>
          <a:p>
            <a:r>
              <a:rPr lang="pl-PL" sz="2800" dirty="0" smtClean="0"/>
              <a:t>Dzień ŚWIETLICZAKA</a:t>
            </a:r>
          </a:p>
          <a:p>
            <a:r>
              <a:rPr lang="pl-PL" sz="2800" dirty="0"/>
              <a:t>Światowy Dzień Pluszowego </a:t>
            </a:r>
            <a:r>
              <a:rPr lang="pl-PL" sz="2800" dirty="0" smtClean="0"/>
              <a:t>Misia</a:t>
            </a:r>
          </a:p>
          <a:p>
            <a:r>
              <a:rPr lang="pl-PL" sz="2800" dirty="0" smtClean="0"/>
              <a:t>Konkurs </a:t>
            </a:r>
            <a:r>
              <a:rPr lang="pl-PL" sz="2800" dirty="0"/>
              <a:t>Kolęd i </a:t>
            </a:r>
            <a:r>
              <a:rPr lang="pl-PL" sz="2800" dirty="0" smtClean="0"/>
              <a:t>Pastorałek</a:t>
            </a:r>
            <a:endParaRPr lang="pl-PL" sz="2800" dirty="0"/>
          </a:p>
          <a:p>
            <a:r>
              <a:rPr lang="pl-PL" sz="2800" dirty="0"/>
              <a:t>Światowy Dzień </a:t>
            </a:r>
            <a:r>
              <a:rPr lang="pl-PL" sz="2800" dirty="0" smtClean="0"/>
              <a:t>Ziemi</a:t>
            </a:r>
          </a:p>
          <a:p>
            <a:r>
              <a:rPr lang="pl-PL" sz="2800" dirty="0"/>
              <a:t>Dzień </a:t>
            </a:r>
            <a:r>
              <a:rPr lang="pl-PL" sz="2800" dirty="0" smtClean="0"/>
              <a:t>Dziecka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1027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25908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50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pl-PL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z="3600" b="1" i="1" dirty="0" smtClean="0">
                <a:solidFill>
                  <a:schemeClr val="accent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Świetlica </a:t>
            </a:r>
            <a:r>
              <a:rPr lang="pl-PL" sz="3600" b="1" i="1" dirty="0">
                <a:solidFill>
                  <a:schemeClr val="accent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jest </a:t>
            </a:r>
            <a:r>
              <a:rPr lang="pl-PL" sz="3600" b="1" i="1" dirty="0" smtClean="0">
                <a:solidFill>
                  <a:schemeClr val="accent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miejscem, </a:t>
            </a:r>
            <a:r>
              <a:rPr lang="pl-PL" sz="3600" b="1" i="1" dirty="0">
                <a:solidFill>
                  <a:schemeClr val="accent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gdzie można miło i pożytecznie spędzić </a:t>
            </a:r>
            <a:r>
              <a:rPr lang="pl-PL" sz="3600" b="1" i="1" dirty="0" smtClean="0">
                <a:solidFill>
                  <a:schemeClr val="accent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czas!</a:t>
            </a:r>
            <a:r>
              <a:rPr lang="pl-PL" sz="3600" dirty="0"/>
              <a:t/>
            </a:r>
            <a:br>
              <a:rPr lang="pl-PL" sz="3600" dirty="0"/>
            </a:br>
            <a:endParaRPr lang="pl-PL" sz="36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24" y="2193925"/>
            <a:ext cx="2837793" cy="4024313"/>
          </a:xfrm>
        </p:spPr>
      </p:pic>
    </p:spTree>
    <p:extLst>
      <p:ext uri="{BB962C8B-B14F-4D97-AF65-F5344CB8AC3E}">
        <p14:creationId xmlns:p14="http://schemas.microsoft.com/office/powerpoint/2010/main" val="33739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i="1" dirty="0">
                <a:solidFill>
                  <a:schemeClr val="accent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Świetlica jest </a:t>
            </a:r>
            <a:r>
              <a:rPr lang="pl-PL" sz="3200" b="1" i="1" dirty="0" smtClean="0">
                <a:solidFill>
                  <a:schemeClr val="accent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miejscem, </a:t>
            </a:r>
            <a:r>
              <a:rPr lang="pl-PL" sz="3200" b="1" i="1" dirty="0">
                <a:solidFill>
                  <a:schemeClr val="accent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gdzie można </a:t>
            </a:r>
            <a:r>
              <a:rPr lang="pl-PL" sz="3200" b="1" i="1" dirty="0" smtClean="0">
                <a:solidFill>
                  <a:schemeClr val="accent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nawiązać koleżeńskie relacje,                     a nawet przyjaźnie!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21237"/>
            <a:ext cx="5334000" cy="356968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21237"/>
            <a:ext cx="5334000" cy="3279980"/>
          </a:xfrm>
        </p:spPr>
      </p:pic>
    </p:spTree>
    <p:extLst>
      <p:ext uri="{BB962C8B-B14F-4D97-AF65-F5344CB8AC3E}">
        <p14:creationId xmlns:p14="http://schemas.microsoft.com/office/powerpoint/2010/main" val="9568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i="1" dirty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Świetlica jest </a:t>
            </a:r>
            <a:r>
              <a:rPr lang="pl-PL" sz="3200" b="1" i="1" dirty="0" smtClean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miejscem, </a:t>
            </a:r>
            <a:r>
              <a:rPr lang="pl-PL" sz="3200" b="1" i="1" dirty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gdzie można </a:t>
            </a:r>
            <a:r>
              <a:rPr lang="pl-PL" sz="3200" b="1" i="1" dirty="0" smtClean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nauczyć się współpracy z innymi!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10945"/>
            <a:ext cx="5334000" cy="299027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2950834"/>
            <a:ext cx="4926724" cy="2510494"/>
          </a:xfrm>
        </p:spPr>
      </p:pic>
    </p:spTree>
    <p:extLst>
      <p:ext uri="{BB962C8B-B14F-4D97-AF65-F5344CB8AC3E}">
        <p14:creationId xmlns:p14="http://schemas.microsoft.com/office/powerpoint/2010/main" val="1931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i="1" dirty="0" smtClean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Świetlica </a:t>
            </a:r>
            <a:r>
              <a:rPr lang="pl-PL" sz="3200" b="1" i="1" dirty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jest </a:t>
            </a:r>
            <a:r>
              <a:rPr lang="pl-PL" sz="3200" b="1" i="1" dirty="0" smtClean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miejscem, </a:t>
            </a:r>
            <a:r>
              <a:rPr lang="pl-PL" sz="3200" b="1" i="1" dirty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gdzie </a:t>
            </a:r>
            <a:r>
              <a:rPr lang="pl-PL" sz="3200" b="1" i="1" dirty="0" smtClean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można uczestniczyć w różnych konkursach! 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27875"/>
            <a:ext cx="5334000" cy="2956413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70229"/>
            <a:ext cx="5334000" cy="3471705"/>
          </a:xfrm>
        </p:spPr>
      </p:pic>
    </p:spTree>
    <p:extLst>
      <p:ext uri="{BB962C8B-B14F-4D97-AF65-F5344CB8AC3E}">
        <p14:creationId xmlns:p14="http://schemas.microsoft.com/office/powerpoint/2010/main" val="397742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i="1" dirty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Świetlica jest miejscem , gdzie można </a:t>
            </a:r>
            <a:r>
              <a:rPr lang="pl-PL" sz="3200" b="1" i="1" dirty="0" smtClean="0">
                <a:solidFill>
                  <a:srgbClr val="0D8EC5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odrobić lekcje i uzyskać pomoc w nauce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084379" cy="380608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44" y="2205831"/>
            <a:ext cx="5263055" cy="3806086"/>
          </a:xfrm>
        </p:spPr>
      </p:pic>
    </p:spTree>
    <p:extLst>
      <p:ext uri="{BB962C8B-B14F-4D97-AF65-F5344CB8AC3E}">
        <p14:creationId xmlns:p14="http://schemas.microsoft.com/office/powerpoint/2010/main" val="23710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 dirty="0" smtClean="0"/>
              <a:t>Zgodnie </a:t>
            </a:r>
            <a:r>
              <a:rPr lang="pl-PL" sz="2800" b="1" dirty="0"/>
              <a:t>z §</a:t>
            </a:r>
            <a:r>
              <a:rPr lang="pl-PL" sz="2800" b="1" dirty="0" smtClean="0"/>
              <a:t>29 statutu szkoły podstawowej  z oddziałami </a:t>
            </a:r>
            <a:r>
              <a:rPr lang="pl-PL" sz="2800" b="1" cap="none" dirty="0" smtClean="0"/>
              <a:t>integracyjnymi nr 5                      im. Jana Kochanowskiego </a:t>
            </a:r>
            <a:r>
              <a:rPr lang="pl-PL" sz="2800" b="1" dirty="0" smtClean="0"/>
              <a:t>w białej podlaskiej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800" dirty="0"/>
              <a:t>1. Pozalekcyjną formą wychowawczo - opiekuńczej działalności szkoły jest </a:t>
            </a:r>
            <a:r>
              <a:rPr lang="pl-PL" sz="2800" dirty="0">
                <a:solidFill>
                  <a:srgbClr val="FF0000"/>
                </a:solidFill>
              </a:rPr>
              <a:t>świetlica szkolna. </a:t>
            </a:r>
            <a:endParaRPr lang="pl-PL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2800" dirty="0" smtClean="0"/>
              <a:t>2</a:t>
            </a:r>
            <a:r>
              <a:rPr lang="pl-PL" sz="2800" dirty="0"/>
              <a:t>. Ze świetlicy mogą korzystać uczniowie, którzy ze względu na czas pracy swoich rodziców muszą dłużej przebywać </a:t>
            </a:r>
            <a:r>
              <a:rPr lang="pl-PL" sz="2800" dirty="0" smtClean="0"/>
              <a:t>      w </a:t>
            </a:r>
            <a:r>
              <a:rPr lang="pl-PL" sz="2800" dirty="0"/>
              <a:t>szkole. 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3</a:t>
            </a:r>
            <a:r>
              <a:rPr lang="pl-PL" sz="2800" dirty="0"/>
              <a:t>. Do </a:t>
            </a:r>
            <a:r>
              <a:rPr lang="pl-PL" sz="2800" dirty="0">
                <a:solidFill>
                  <a:srgbClr val="FF0000"/>
                </a:solidFill>
              </a:rPr>
              <a:t>zadań świetlicy </a:t>
            </a:r>
            <a:r>
              <a:rPr lang="pl-PL" sz="2800" dirty="0"/>
              <a:t>należy w szczególności: </a:t>
            </a:r>
            <a:endParaRPr lang="pl-PL" sz="2800" dirty="0" smtClean="0"/>
          </a:p>
          <a:p>
            <a:pPr>
              <a:buFontTx/>
              <a:buChar char="-"/>
            </a:pPr>
            <a:r>
              <a:rPr lang="pl-PL" sz="2800" dirty="0" smtClean="0">
                <a:solidFill>
                  <a:srgbClr val="00B050"/>
                </a:solidFill>
              </a:rPr>
              <a:t>zapewnienie </a:t>
            </a:r>
            <a:r>
              <a:rPr lang="pl-PL" sz="2800" dirty="0">
                <a:solidFill>
                  <a:srgbClr val="00B050"/>
                </a:solidFill>
              </a:rPr>
              <a:t>opieki i bezpieczeństwa uczniom; </a:t>
            </a:r>
            <a:endParaRPr lang="pl-PL" sz="28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sz="2800" dirty="0" smtClean="0">
                <a:solidFill>
                  <a:srgbClr val="00B050"/>
                </a:solidFill>
              </a:rPr>
              <a:t>- kształtowanie </a:t>
            </a:r>
            <a:r>
              <a:rPr lang="pl-PL" sz="2800" dirty="0">
                <a:solidFill>
                  <a:srgbClr val="00B050"/>
                </a:solidFill>
              </a:rPr>
              <a:t>i rozwijanie </a:t>
            </a:r>
            <a:r>
              <a:rPr lang="pl-PL" sz="2800" dirty="0" smtClean="0">
                <a:solidFill>
                  <a:srgbClr val="00B050"/>
                </a:solidFill>
              </a:rPr>
              <a:t>zainteresowań;</a:t>
            </a:r>
          </a:p>
          <a:p>
            <a:pPr marL="0" indent="0">
              <a:buNone/>
            </a:pPr>
            <a:r>
              <a:rPr lang="pl-PL" sz="2800" dirty="0" smtClean="0">
                <a:solidFill>
                  <a:srgbClr val="00B050"/>
                </a:solidFill>
              </a:rPr>
              <a:t>- zapewnienie pomocy uczniom w odrabianiu pracy domowej.</a:t>
            </a:r>
            <a:endParaRPr lang="pl-PL" sz="2800" dirty="0">
              <a:solidFill>
                <a:srgbClr val="00B05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22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b="1" dirty="0" smtClean="0">
                <a:solidFill>
                  <a:srgbClr val="00B050"/>
                </a:solidFill>
              </a:rPr>
              <a:t>sale świetlicowe 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zdobią nasze prace plastyczne …</a:t>
            </a:r>
            <a:endParaRPr lang="pl-PL" b="1" dirty="0">
              <a:solidFill>
                <a:srgbClr val="00B05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5831"/>
            <a:ext cx="5334000" cy="3774555"/>
          </a:xfrm>
        </p:spPr>
      </p:pic>
    </p:spTree>
    <p:extLst>
      <p:ext uri="{BB962C8B-B14F-4D97-AF65-F5344CB8AC3E}">
        <p14:creationId xmlns:p14="http://schemas.microsoft.com/office/powerpoint/2010/main" val="9283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/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chemeClr val="accent2"/>
                </a:solidFill>
              </a:rPr>
              <a:t>W ŚWIETLICY JEST WESOŁO </a:t>
            </a:r>
            <a:br>
              <a:rPr lang="pl-PL" b="1" dirty="0" smtClean="0">
                <a:solidFill>
                  <a:schemeClr val="accent2"/>
                </a:solidFill>
              </a:rPr>
            </a:br>
            <a:r>
              <a:rPr lang="pl-PL" b="1" dirty="0" smtClean="0">
                <a:solidFill>
                  <a:schemeClr val="accent2"/>
                </a:solidFill>
              </a:rPr>
              <a:t>I KOLOROWO! </a:t>
            </a:r>
            <a:r>
              <a:rPr lang="pl-PL" b="1" dirty="0" smtClean="0">
                <a:solidFill>
                  <a:srgbClr val="00B050"/>
                </a:solidFill>
              </a:rPr>
              <a:t/>
            </a:r>
            <a:br>
              <a:rPr lang="pl-PL" b="1" dirty="0" smtClean="0">
                <a:solidFill>
                  <a:srgbClr val="00B050"/>
                </a:solidFill>
              </a:rPr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88405"/>
            <a:ext cx="5189483" cy="323535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88405"/>
            <a:ext cx="5334000" cy="3235352"/>
          </a:xfrm>
        </p:spPr>
      </p:pic>
    </p:spTree>
    <p:extLst>
      <p:ext uri="{BB962C8B-B14F-4D97-AF65-F5344CB8AC3E}">
        <p14:creationId xmlns:p14="http://schemas.microsoft.com/office/powerpoint/2010/main" val="14901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pl-PL" b="1" dirty="0" smtClean="0">
                <a:solidFill>
                  <a:srgbClr val="6B0094"/>
                </a:solidFill>
                <a:latin typeface="Arial" panose="020B0604020202020204" pitchFamily="34" charset="0"/>
                <a:ea typeface="Droid Sans Fallback"/>
                <a:cs typeface="Lohit Hindi"/>
              </a:rPr>
              <a:t/>
            </a:r>
            <a:br>
              <a:rPr lang="pl-PL" b="1" dirty="0" smtClean="0">
                <a:solidFill>
                  <a:srgbClr val="6B0094"/>
                </a:solidFill>
                <a:latin typeface="Arial" panose="020B0604020202020204" pitchFamily="34" charset="0"/>
                <a:ea typeface="Droid Sans Fallback"/>
                <a:cs typeface="Lohit Hindi"/>
              </a:rPr>
            </a:br>
            <a:r>
              <a:rPr lang="pl-PL" b="1" dirty="0" smtClean="0">
                <a:solidFill>
                  <a:srgbClr val="6B0094"/>
                </a:solidFill>
                <a:ea typeface="Droid Sans Fallback"/>
                <a:cs typeface="Lohit Hindi"/>
              </a:rPr>
              <a:t>najważniejsze jest dobro dziecka!</a:t>
            </a:r>
            <a:r>
              <a:rPr lang="pl-PL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/>
            </a:r>
            <a:br>
              <a:rPr lang="pl-PL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hangingPunct="0">
              <a:buNone/>
            </a:pPr>
            <a:r>
              <a:rPr lang="pl-PL" dirty="0"/>
              <a:t>Nasza świetlica jest miejscem bardzo przyjaznym dla dzieci</a:t>
            </a:r>
            <a:r>
              <a:rPr lang="pl-PL" dirty="0" smtClean="0"/>
              <a:t>.</a:t>
            </a:r>
          </a:p>
          <a:p>
            <a:pPr marL="0" indent="0" hangingPunct="0">
              <a:buNone/>
            </a:pPr>
            <a:r>
              <a:rPr lang="pl-PL" dirty="0" smtClean="0"/>
              <a:t>Każdy </a:t>
            </a:r>
            <a:r>
              <a:rPr lang="pl-PL" dirty="0"/>
              <a:t>wychowanek może liczyć </a:t>
            </a:r>
            <a:r>
              <a:rPr lang="pl-PL" dirty="0" smtClean="0"/>
              <a:t>na </a:t>
            </a:r>
            <a:r>
              <a:rPr lang="pl-PL" dirty="0"/>
              <a:t>życzliwą pomoc.</a:t>
            </a:r>
          </a:p>
          <a:p>
            <a:pPr marL="0" indent="0" hangingPunct="0">
              <a:buNone/>
            </a:pPr>
            <a:r>
              <a:rPr lang="pl-PL" dirty="0" smtClean="0"/>
              <a:t>Dla </a:t>
            </a:r>
            <a:r>
              <a:rPr lang="pl-PL" dirty="0"/>
              <a:t>nas najważniejsze jest </a:t>
            </a:r>
            <a:r>
              <a:rPr lang="pl-PL" b="1" dirty="0"/>
              <a:t>dobro dziecka,</a:t>
            </a:r>
            <a:r>
              <a:rPr lang="pl-PL" dirty="0"/>
              <a:t> jego rozwój emocjonalny </a:t>
            </a:r>
            <a:r>
              <a:rPr lang="pl-PL" dirty="0" smtClean="0"/>
              <a:t>     i </a:t>
            </a:r>
            <a:r>
              <a:rPr lang="pl-PL" dirty="0"/>
              <a:t>intelektualny, dlatego nie szczędzimy wysiłków, aby w jak najbardziej efektywny sposób zrealizować założone cele.</a:t>
            </a:r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b="1" i="1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pl-PL" sz="2400" b="1" i="1" dirty="0" smtClean="0"/>
              <a:t>"</a:t>
            </a:r>
            <a:r>
              <a:rPr lang="pl-PL" sz="2400" b="1" i="1" dirty="0"/>
              <a:t>Jak najmniej krytyki, jak najwięcej uznania i pochwał, gdyż sukces dodaje każdemu skrzydeł, </a:t>
            </a:r>
            <a:r>
              <a:rPr lang="pl-PL" sz="2400" b="1" i="1" dirty="0" smtClean="0"/>
              <a:t>a </a:t>
            </a:r>
            <a:r>
              <a:rPr lang="pl-PL" sz="2400" b="1" i="1" dirty="0"/>
              <a:t>dziecku </a:t>
            </a:r>
            <a:r>
              <a:rPr lang="pl-PL" sz="2400" b="1" i="1" dirty="0" smtClean="0"/>
              <a:t>w szczególności„</a:t>
            </a:r>
          </a:p>
          <a:p>
            <a:pPr marL="0" indent="0" algn="r">
              <a:buNone/>
            </a:pPr>
            <a:r>
              <a:rPr lang="pl-PL" b="1" i="1" dirty="0" smtClean="0"/>
              <a:t>J. Korczak </a:t>
            </a:r>
            <a:endParaRPr lang="pl-PL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72" y="4330260"/>
            <a:ext cx="1785708" cy="18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57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7200" b="1" dirty="0" smtClean="0">
                <a:solidFill>
                  <a:srgbClr val="FF0000"/>
                </a:solidFill>
              </a:rPr>
              <a:t>ZAPRASZAMY!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sz="2800" b="1" dirty="0" smtClean="0">
                <a:solidFill>
                  <a:srgbClr val="0070C0"/>
                </a:solidFill>
              </a:rPr>
              <a:t>Świetlica jest otwarta od godziny</a:t>
            </a:r>
            <a:r>
              <a:rPr lang="pl-PL" sz="2800" b="1" dirty="0" smtClean="0">
                <a:solidFill>
                  <a:schemeClr val="accent1"/>
                </a:solidFill>
              </a:rPr>
              <a:t> 7:00 </a:t>
            </a:r>
            <a:r>
              <a:rPr lang="pl-PL" sz="2800" b="1" dirty="0" smtClean="0">
                <a:solidFill>
                  <a:srgbClr val="0070C0"/>
                </a:solidFill>
              </a:rPr>
              <a:t>do godziny </a:t>
            </a:r>
            <a:r>
              <a:rPr lang="pl-PL" sz="2800" b="1" dirty="0" smtClean="0">
                <a:solidFill>
                  <a:schemeClr val="accent1"/>
                </a:solidFill>
              </a:rPr>
              <a:t>16</a:t>
            </a:r>
            <a:r>
              <a:rPr lang="pl-PL" sz="28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:30.</a:t>
            </a:r>
            <a:endParaRPr lang="pl-PL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 algn="r">
              <a:buNone/>
            </a:pPr>
            <a:r>
              <a:rPr lang="pl-PL" b="1" dirty="0" smtClean="0"/>
              <a:t>opracowała : Iwona Arciszewska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42" y="3216166"/>
            <a:ext cx="1790305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6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7030A0"/>
                </a:solidFill>
              </a:rPr>
              <a:t>W naszej świetlicy jak w rodzinie dla każdego coś dobrego!</a:t>
            </a:r>
            <a:endParaRPr lang="pl-PL" b="1" dirty="0">
              <a:solidFill>
                <a:srgbClr val="7030A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28" y="2193925"/>
            <a:ext cx="5047887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52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sz="5300" b="1" dirty="0">
                <a:solidFill>
                  <a:srgbClr val="00B050"/>
                </a:solidFill>
              </a:rPr>
              <a:t>OFERUJEMY DZIECIOM:</a:t>
            </a:r>
            <a:endParaRPr lang="pl-PL" sz="5300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pl-PL" dirty="0" smtClean="0"/>
              <a:t>stałą </a:t>
            </a:r>
            <a:r>
              <a:rPr lang="pl-PL" dirty="0"/>
              <a:t>opiekę wykwalifikowanej kadry,</a:t>
            </a:r>
          </a:p>
          <a:p>
            <a:pPr hangingPunct="0"/>
            <a:r>
              <a:rPr lang="pl-PL" dirty="0" smtClean="0"/>
              <a:t>pomoc </a:t>
            </a:r>
            <a:r>
              <a:rPr lang="pl-PL" dirty="0"/>
              <a:t>w odrabianiu pracy domowej</a:t>
            </a:r>
            <a:r>
              <a:rPr lang="pl-PL" dirty="0" smtClean="0"/>
              <a:t>,</a:t>
            </a:r>
          </a:p>
          <a:p>
            <a:pPr hangingPunct="0"/>
            <a:r>
              <a:rPr lang="pl-PL" dirty="0" smtClean="0"/>
              <a:t>konkursy plastyczne organizowane w ramach projektu „Galeryjka”,</a:t>
            </a:r>
            <a:endParaRPr lang="pl-PL" dirty="0"/>
          </a:p>
          <a:p>
            <a:pPr hangingPunct="0"/>
            <a:r>
              <a:rPr lang="pl-PL" dirty="0" smtClean="0"/>
              <a:t>konkursy </a:t>
            </a:r>
            <a:r>
              <a:rPr lang="pl-PL" dirty="0"/>
              <a:t>recytatorskie</a:t>
            </a:r>
            <a:r>
              <a:rPr lang="pl-PL" dirty="0" smtClean="0"/>
              <a:t>,</a:t>
            </a:r>
            <a:endParaRPr lang="pl-PL" dirty="0"/>
          </a:p>
          <a:p>
            <a:pPr hangingPunct="0"/>
            <a:r>
              <a:rPr lang="pl-PL" dirty="0" smtClean="0"/>
              <a:t>uroczystości </a:t>
            </a:r>
            <a:r>
              <a:rPr lang="pl-PL" dirty="0"/>
              <a:t>okolicznościowe,</a:t>
            </a:r>
          </a:p>
          <a:p>
            <a:pPr hangingPunct="0"/>
            <a:r>
              <a:rPr lang="pl-PL" dirty="0" smtClean="0"/>
              <a:t>spotkania </a:t>
            </a:r>
            <a:r>
              <a:rPr lang="pl-PL" dirty="0"/>
              <a:t>z ciekawymi </a:t>
            </a:r>
            <a:r>
              <a:rPr lang="pl-PL" dirty="0" smtClean="0"/>
              <a:t>ludźmi,</a:t>
            </a:r>
          </a:p>
          <a:p>
            <a:pPr hangingPunct="0"/>
            <a:r>
              <a:rPr lang="pl-PL" dirty="0" smtClean="0"/>
              <a:t>udział w ogólnopolskiej </a:t>
            </a:r>
            <a:r>
              <a:rPr lang="pl-PL" dirty="0"/>
              <a:t>akcji „Cała Polska czyta dzieciom</a:t>
            </a:r>
            <a:r>
              <a:rPr lang="pl-PL" dirty="0" smtClean="0"/>
              <a:t>”,</a:t>
            </a:r>
            <a:endParaRPr lang="pl-PL" dirty="0"/>
          </a:p>
          <a:p>
            <a:pPr hangingPunct="0"/>
            <a:r>
              <a:rPr lang="pl-PL" dirty="0"/>
              <a:t>uczestniczenie w różnorodnych formach </a:t>
            </a:r>
            <a:r>
              <a:rPr lang="pl-PL" dirty="0" smtClean="0"/>
              <a:t>zajęć rozwijających : </a:t>
            </a:r>
            <a:r>
              <a:rPr lang="pl-PL" b="1" dirty="0" smtClean="0"/>
              <a:t>zajęcia </a:t>
            </a:r>
            <a:r>
              <a:rPr lang="pl-PL" b="1" dirty="0"/>
              <a:t>plastyczne</a:t>
            </a:r>
            <a:r>
              <a:rPr lang="pl-PL" dirty="0"/>
              <a:t>, </a:t>
            </a:r>
            <a:r>
              <a:rPr lang="pl-PL" b="1" dirty="0" smtClean="0"/>
              <a:t>zajęcia muzyczno-rytmiczne, pląsy </a:t>
            </a:r>
            <a:r>
              <a:rPr lang="pl-PL" b="1" dirty="0"/>
              <a:t>i zabawy </a:t>
            </a:r>
            <a:r>
              <a:rPr lang="pl-PL" b="1" dirty="0" smtClean="0"/>
              <a:t>ruchowe, przyrodnicze, recytatorskie, czytelnicze.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75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INNOWACJE PEDAGOGICZNE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1800" dirty="0" smtClean="0"/>
              <a:t>realizowane w ramach zajęć programowych w świetlicy szkolnej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„MOC BAJEK</a:t>
            </a:r>
            <a:r>
              <a:rPr lang="pl-PL" dirty="0" smtClean="0">
                <a:solidFill>
                  <a:srgbClr val="FF0000"/>
                </a:solidFill>
              </a:rPr>
              <a:t>”- </a:t>
            </a:r>
            <a:r>
              <a:rPr lang="pl-PL" dirty="0" smtClean="0"/>
              <a:t>wzmocnienie właściwych postaw emocjonalnych dzieci poprzez edukację literacką. Głównym </a:t>
            </a:r>
            <a:r>
              <a:rPr lang="pl-PL" dirty="0"/>
              <a:t>celem innowacji </a:t>
            </a:r>
            <a:r>
              <a:rPr lang="pl-PL" dirty="0" smtClean="0"/>
              <a:t>jest </a:t>
            </a:r>
            <a:r>
              <a:rPr lang="pl-PL" dirty="0"/>
              <a:t>wsparcie dzieci w radzeniu sobie z trudnymi emocjami  takimi jak złość, strach, zazdrość, wstyd i smutek oraz ogólny rozwój osobowości</a:t>
            </a:r>
            <a:r>
              <a:rPr lang="pl-PL" dirty="0" smtClean="0"/>
              <a:t>.</a:t>
            </a:r>
            <a:r>
              <a:rPr lang="pl-PL" dirty="0"/>
              <a:t> Ma ona zachęcać i motywować uczniów do działań, twórczego </a:t>
            </a:r>
            <a:r>
              <a:rPr lang="pl-PL" dirty="0" smtClean="0"/>
              <a:t>myślenia </a:t>
            </a:r>
            <a:r>
              <a:rPr lang="pl-PL" dirty="0"/>
              <a:t>i kreatywnego rozwiązywania problemów.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„PRZYGODA Z JĘZYKIEM ROSYJSKIM</a:t>
            </a:r>
            <a:r>
              <a:rPr lang="pl-PL" dirty="0">
                <a:solidFill>
                  <a:srgbClr val="FF0000"/>
                </a:solidFill>
              </a:rPr>
              <a:t>”. </a:t>
            </a:r>
            <a:r>
              <a:rPr lang="pl-PL" dirty="0"/>
              <a:t>Adresatami innowacji są wychowankowie świetlicy szkolnej z  klas 2 i 3 szkoły podstawowej, którzy wyrazili chęć uczestniczenia w </a:t>
            </a:r>
            <a:r>
              <a:rPr lang="pl-PL" dirty="0" smtClean="0"/>
              <a:t>zajęciach dodatkowych </a:t>
            </a:r>
            <a:r>
              <a:rPr lang="pl-PL" dirty="0"/>
              <a:t>z języka rosyjskiego.  Głównym celem zajęć jest wspólna wyprawa do fascynującej krainy rosyjskiej kultury, tradycji i zwyczajów. Zajęcia mają  również na celu rozbudzenie zainteresowania najmłodszych nauką  języka rosyjskiego.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0" y="220716"/>
            <a:ext cx="1881063" cy="1240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5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600" y="1335023"/>
            <a:ext cx="8610600" cy="722377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/>
            </a:r>
            <a:br>
              <a:rPr lang="pl-PL" b="1" dirty="0" smtClean="0">
                <a:solidFill>
                  <a:srgbClr val="0070C0"/>
                </a:solidFill>
              </a:rPr>
            </a:br>
            <a:r>
              <a:rPr lang="pl-PL" b="1" dirty="0" smtClean="0">
                <a:solidFill>
                  <a:srgbClr val="0070C0"/>
                </a:solidFill>
              </a:rPr>
              <a:t>RAMOWY </a:t>
            </a:r>
            <a:r>
              <a:rPr lang="pl-PL" b="1" dirty="0">
                <a:solidFill>
                  <a:srgbClr val="0070C0"/>
                </a:solidFill>
              </a:rPr>
              <a:t>ROZKŁAD DNIA ŚWIETLICY: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2376" y="2231136"/>
            <a:ext cx="10820400" cy="4024125"/>
          </a:xfrm>
        </p:spPr>
        <p:txBody>
          <a:bodyPr>
            <a:normAutofit lnSpcReduction="10000"/>
          </a:bodyPr>
          <a:lstStyle/>
          <a:p>
            <a:pPr marL="0" indent="0" hangingPunct="0">
              <a:buNone/>
            </a:pPr>
            <a:r>
              <a:rPr lang="pl-PL" b="1" dirty="0"/>
              <a:t>7:00 – 8:30 –  </a:t>
            </a:r>
            <a:r>
              <a:rPr lang="pl-PL" dirty="0"/>
              <a:t>Swobodne zajęcia dzieci w sferach tematycznych, rozwijanie zainteresowań i uzdolnień dzieci. Przygotowanie uczniów do zajęć edukacyjnych, </a:t>
            </a:r>
            <a:r>
              <a:rPr lang="pl-PL" dirty="0" smtClean="0"/>
              <a:t>      w </a:t>
            </a:r>
            <a:r>
              <a:rPr lang="pl-PL" dirty="0"/>
              <a:t>tym odrabianie pracy domowej, pomoc </a:t>
            </a:r>
            <a:r>
              <a:rPr lang="pl-PL" dirty="0" smtClean="0"/>
              <a:t>psychologiczno-pedagogiczna.</a:t>
            </a:r>
            <a:endParaRPr lang="pl-PL" b="1" dirty="0"/>
          </a:p>
          <a:p>
            <a:pPr marL="0" indent="0" hangingPunct="0">
              <a:buNone/>
            </a:pPr>
            <a:r>
              <a:rPr lang="pl-PL" b="1" dirty="0" smtClean="0"/>
              <a:t>8:30 </a:t>
            </a:r>
            <a:r>
              <a:rPr lang="pl-PL" b="1" dirty="0"/>
              <a:t>– </a:t>
            </a:r>
            <a:r>
              <a:rPr lang="pl-PL" b="1" dirty="0" smtClean="0"/>
              <a:t>9:00- </a:t>
            </a:r>
            <a:r>
              <a:rPr lang="pl-PL" dirty="0"/>
              <a:t>Spożywanie drugiego śniadania oraz czynności higieniczne. </a:t>
            </a:r>
          </a:p>
          <a:p>
            <a:pPr marL="0" indent="0">
              <a:buNone/>
            </a:pPr>
            <a:r>
              <a:rPr lang="pl-PL" b="1" dirty="0"/>
              <a:t>9:00- 10:00 </a:t>
            </a:r>
            <a:r>
              <a:rPr lang="pl-PL" dirty="0"/>
              <a:t>Zajęcia programowe wynikające ze szkolnego programu </a:t>
            </a:r>
            <a:r>
              <a:rPr lang="pl-PL" dirty="0" smtClean="0"/>
              <a:t>wychowawczo  profilaktycznego  </a:t>
            </a:r>
            <a:r>
              <a:rPr lang="pl-PL" dirty="0"/>
              <a:t>zawarte w planie </a:t>
            </a:r>
            <a:r>
              <a:rPr lang="pl-PL" dirty="0" smtClean="0"/>
              <a:t>pracy </a:t>
            </a:r>
            <a:r>
              <a:rPr lang="pl-PL" dirty="0"/>
              <a:t>świetlicy szkolnej. </a:t>
            </a:r>
            <a:endParaRPr lang="pl-PL" dirty="0" smtClean="0"/>
          </a:p>
          <a:p>
            <a:pPr marL="0" indent="0">
              <a:buNone/>
            </a:pPr>
            <a:r>
              <a:rPr lang="pl-PL" b="1" dirty="0"/>
              <a:t>10:00 – 11:00 – </a:t>
            </a:r>
            <a:r>
              <a:rPr lang="pl-PL" dirty="0"/>
              <a:t>Rozwój fizyczny uczniów, w tym pobyt na świeżym powietrzu oraz </a:t>
            </a:r>
            <a:r>
              <a:rPr lang="pl-PL" dirty="0" smtClean="0"/>
              <a:t>gry </a:t>
            </a:r>
            <a:r>
              <a:rPr lang="pl-PL" dirty="0"/>
              <a:t>i zabawy ruchowe.</a:t>
            </a:r>
          </a:p>
          <a:p>
            <a:pPr marL="0" indent="0">
              <a:buNone/>
            </a:pPr>
            <a:r>
              <a:rPr lang="pl-PL" b="1" dirty="0"/>
              <a:t>11:00-11:50</a:t>
            </a:r>
            <a:r>
              <a:rPr lang="pl-PL" dirty="0"/>
              <a:t>-Rozwijanie zainteresowań dzieci: przyrodniczych, artystycznych, czytelniczych, </a:t>
            </a:r>
            <a:r>
              <a:rPr lang="pl-PL" dirty="0" smtClean="0"/>
              <a:t>- czytanie </a:t>
            </a:r>
            <a:r>
              <a:rPr lang="pl-PL" dirty="0"/>
              <a:t>literatury dziecięcej, ćwiczenie mowy i </a:t>
            </a:r>
            <a:r>
              <a:rPr lang="pl-PL" dirty="0" smtClean="0"/>
              <a:t>pamięci.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115503" y="237745"/>
            <a:ext cx="4149904" cy="1042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5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600" y="1188719"/>
            <a:ext cx="8610600" cy="868681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/>
            </a:r>
            <a:br>
              <a:rPr lang="pl-PL" b="1" dirty="0" smtClean="0">
                <a:solidFill>
                  <a:srgbClr val="0070C0"/>
                </a:solidFill>
              </a:rPr>
            </a:br>
            <a:r>
              <a:rPr lang="pl-PL" b="1" dirty="0" smtClean="0">
                <a:solidFill>
                  <a:srgbClr val="0070C0"/>
                </a:solidFill>
              </a:rPr>
              <a:t/>
            </a:r>
            <a:br>
              <a:rPr lang="pl-PL" b="1" dirty="0" smtClean="0">
                <a:solidFill>
                  <a:srgbClr val="0070C0"/>
                </a:solidFill>
              </a:rPr>
            </a:br>
            <a:r>
              <a:rPr lang="pl-PL" b="1" dirty="0" smtClean="0">
                <a:solidFill>
                  <a:srgbClr val="0070C0"/>
                </a:solidFill>
              </a:rPr>
              <a:t>RAMOWY </a:t>
            </a:r>
            <a:r>
              <a:rPr lang="pl-PL" b="1" dirty="0">
                <a:solidFill>
                  <a:srgbClr val="0070C0"/>
                </a:solidFill>
              </a:rPr>
              <a:t>ROZKŁAD DNIA ŚWIETLICY: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hangingPunct="0">
              <a:buNone/>
            </a:pPr>
            <a:r>
              <a:rPr lang="pl-PL" b="1" dirty="0"/>
              <a:t>11:50 – 12:25 – </a:t>
            </a:r>
            <a:r>
              <a:rPr lang="pl-PL" dirty="0"/>
              <a:t>Pasmo obiadowe, czynności </a:t>
            </a:r>
            <a:r>
              <a:rPr lang="pl-PL" dirty="0" smtClean="0"/>
              <a:t>higieniczne, </a:t>
            </a:r>
            <a:r>
              <a:rPr lang="pl-PL" dirty="0"/>
              <a:t>rozmowy z uczniami na temat racjonalnego odżywiania się i kształtowanie w uczniach poprawnych nawyków </a:t>
            </a:r>
            <a:r>
              <a:rPr lang="pl-PL" dirty="0" smtClean="0"/>
              <a:t>żywieniowych.</a:t>
            </a:r>
          </a:p>
          <a:p>
            <a:pPr marL="0" indent="0" hangingPunct="0">
              <a:buNone/>
            </a:pPr>
            <a:r>
              <a:rPr lang="pl-PL" b="1" dirty="0" smtClean="0"/>
              <a:t>12:25- </a:t>
            </a:r>
            <a:r>
              <a:rPr lang="pl-PL" b="1" dirty="0"/>
              <a:t>13:00 – </a:t>
            </a:r>
            <a:r>
              <a:rPr lang="pl-PL" dirty="0"/>
              <a:t>Rozwijanie umiejętności informatycznych, korzystanie z kina domowego.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>13:00 </a:t>
            </a:r>
            <a:r>
              <a:rPr lang="pl-PL" b="1" dirty="0"/>
              <a:t>– 14:00 – </a:t>
            </a:r>
            <a:r>
              <a:rPr lang="pl-PL" dirty="0"/>
              <a:t>Zajęcia programowe </a:t>
            </a:r>
            <a:r>
              <a:rPr lang="pl-PL" dirty="0" smtClean="0"/>
              <a:t>zawarte </a:t>
            </a:r>
            <a:r>
              <a:rPr lang="pl-PL" dirty="0"/>
              <a:t>w planie </a:t>
            </a:r>
            <a:r>
              <a:rPr lang="pl-PL" dirty="0" smtClean="0"/>
              <a:t>pracy </a:t>
            </a:r>
            <a:r>
              <a:rPr lang="pl-PL" dirty="0"/>
              <a:t>świetlicy szkolnej.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14:00 – 15:00 – </a:t>
            </a:r>
            <a:r>
              <a:rPr lang="pl-PL" dirty="0"/>
              <a:t>Rozwój fizyczny uczniów, w tym pobyt na świeżym powietrzu oraz </a:t>
            </a:r>
            <a:r>
              <a:rPr lang="pl-PL" dirty="0" smtClean="0"/>
              <a:t>gry </a:t>
            </a:r>
            <a:r>
              <a:rPr lang="pl-PL" dirty="0"/>
              <a:t>i zabawy ruchowe.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15:00 – 16:15 – </a:t>
            </a:r>
            <a:r>
              <a:rPr lang="pl-PL" dirty="0"/>
              <a:t>Przygotowanie uczniów do zajęć edukacyjnych, w tym odrabianie pracy domowej, pomoc psychologiczno-pedagogiczna. Swobodne zajęcia dzieci w sferach tematycznych, rozwijanie zainteresowań i uzdolnień dzieci. Czytanie literatury dziecięcej.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16:00 – 16:30 – </a:t>
            </a:r>
            <a:r>
              <a:rPr lang="pl-PL" dirty="0"/>
              <a:t>Porządkowanie sali świetlicowej.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978869" y="155449"/>
            <a:ext cx="4313970" cy="96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37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1"/>
                </a:solidFill>
              </a:rPr>
              <a:t>NASZE ŚWIETLICOWE ZASADY</a:t>
            </a:r>
            <a:endParaRPr lang="pl-PL" b="1" dirty="0">
              <a:solidFill>
                <a:schemeClr val="accent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DBAM </a:t>
            </a:r>
            <a:r>
              <a:rPr lang="pl-PL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ŁADNY WYGLĄD SALI, NIE NISZCZĘ ZABAWEK. SZANUJĘ CUDZĄ I SWOJĄ WŁASNOŚĆ.</a:t>
            </a:r>
          </a:p>
          <a:p>
            <a:r>
              <a:rPr lang="pl-PL" sz="16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BIORĘ </a:t>
            </a:r>
            <a:r>
              <a:rPr lang="pl-PL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AKTYWNY UDZIAŁ W ZAJĘCIACH </a:t>
            </a:r>
            <a:r>
              <a:rPr lang="pl-PL" sz="16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ŚWIETLICOWYCH.</a:t>
            </a:r>
            <a:endParaRPr lang="pl-PL" sz="16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PRZESTRZEGAM ZASAD BEZPIECZNEGO ZACHOWANIA, BAWIĘ SIĘ I PRACUJĘ W SPOSÓB BEZPIECZNY DLA SIEBIE I INNYCH</a:t>
            </a:r>
            <a:r>
              <a:rPr lang="pl-PL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SZANUJĘ INNYCH,NIKOMU NIE DOKUCZAM- NIE UŻYWAM PRZEMOCY, BRZYDKICH SŁÓW, NIKOGO NIE PRZEZYWAM, NIE OBRAŻAM, NIE WYŚMIEWAM</a:t>
            </a:r>
            <a:r>
              <a:rPr lang="pl-PL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SŁUCHAM UWAŻNIE PRÓŚB I POLECEŃ NAUCZYCIELA- STARAM SIE JE JAK NAJLEPIEJ </a:t>
            </a:r>
            <a:r>
              <a:rPr lang="pl-PL" sz="16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WYKONAĆ</a:t>
            </a:r>
            <a:r>
              <a:rPr lang="pl-PL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pl-PL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STARAM SIĘ CICHO PRACOWAĆ I BAWIĆ</a:t>
            </a:r>
            <a:r>
              <a:rPr lang="pl-PL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l-PL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ZGŁASZAM NAUCZYCIELOWI KAŻDE WYJŚCIE Z </a:t>
            </a:r>
            <a:r>
              <a:rPr lang="pl-PL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SALI.</a:t>
            </a:r>
            <a:endParaRPr lang="pl-PL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ODDALAM SIĘ OD GRUPY W CZASIE SPACERÓW I ZABAW NA ŚWIEŻYM POWIETRZU</a:t>
            </a:r>
            <a:r>
              <a:rPr lang="pl-PL" sz="16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6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STOSUJĘ NA CO DZIEŃ SŁOWA: „DZIEŃ DOBRY”, „DO WIDZENIA”, „PRZEPRASZAM”,  „PROSZĘ”, „</a:t>
            </a:r>
            <a:r>
              <a:rPr lang="pl-PL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DZIĘKUJĘ”.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14" y="4309241"/>
            <a:ext cx="1408386" cy="9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2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7200" b="1" dirty="0" smtClean="0">
                <a:solidFill>
                  <a:srgbClr val="0070C0"/>
                </a:solidFill>
              </a:rPr>
              <a:t>„G</a:t>
            </a:r>
            <a:r>
              <a:rPr lang="pl-PL" sz="7200" b="1" dirty="0" smtClean="0">
                <a:solidFill>
                  <a:schemeClr val="accent1"/>
                </a:solidFill>
              </a:rPr>
              <a:t>A</a:t>
            </a:r>
            <a:r>
              <a:rPr lang="pl-PL" sz="7200" b="1" dirty="0" smtClean="0"/>
              <a:t>L</a:t>
            </a:r>
            <a:r>
              <a:rPr lang="pl-PL" sz="7200" b="1" dirty="0" smtClean="0">
                <a:solidFill>
                  <a:srgbClr val="00B050"/>
                </a:solidFill>
              </a:rPr>
              <a:t>E</a:t>
            </a:r>
            <a:r>
              <a:rPr lang="pl-PL" sz="7200" b="1" dirty="0" smtClean="0">
                <a:solidFill>
                  <a:srgbClr val="FFC000"/>
                </a:solidFill>
              </a:rPr>
              <a:t>R</a:t>
            </a:r>
            <a:r>
              <a:rPr lang="pl-PL" sz="7200" b="1" dirty="0" smtClean="0"/>
              <a:t>Y</a:t>
            </a:r>
            <a:r>
              <a:rPr lang="pl-PL" sz="7200" b="1" dirty="0" smtClean="0">
                <a:solidFill>
                  <a:srgbClr val="FF3300"/>
                </a:solidFill>
              </a:rPr>
              <a:t>J</a:t>
            </a:r>
            <a:r>
              <a:rPr lang="pl-PL" sz="7200" b="1" dirty="0" smtClean="0">
                <a:solidFill>
                  <a:srgbClr val="7030A0"/>
                </a:solidFill>
              </a:rPr>
              <a:t>K</a:t>
            </a:r>
            <a:r>
              <a:rPr lang="pl-PL" sz="7200" b="1" dirty="0" smtClean="0"/>
              <a:t>A”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cykliczny konkurs plastyczny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Jedną z form </a:t>
            </a:r>
            <a:r>
              <a:rPr lang="pl-PL" dirty="0" smtClean="0"/>
              <a:t>rozwijania artystycznych uzdolnień dzieci są </a:t>
            </a:r>
            <a:r>
              <a:rPr lang="pl-PL" dirty="0"/>
              <a:t>konkursy plastyczne organizowane w ramach długofalowego projektu „</a:t>
            </a:r>
            <a:r>
              <a:rPr lang="pl-PL" b="1" dirty="0"/>
              <a:t>Galeryjka”</a:t>
            </a:r>
            <a:r>
              <a:rPr lang="pl-PL" dirty="0"/>
              <a:t> dla uczniów </a:t>
            </a:r>
            <a:r>
              <a:rPr lang="pl-PL" dirty="0" smtClean="0"/>
              <a:t>z </a:t>
            </a:r>
            <a:r>
              <a:rPr lang="pl-PL" dirty="0" smtClean="0">
                <a:solidFill>
                  <a:srgbClr val="FF0000"/>
                </a:solidFill>
              </a:rPr>
              <a:t>oddziałów przedszkolnych oraz klas </a:t>
            </a:r>
            <a:r>
              <a:rPr lang="pl-PL" dirty="0">
                <a:solidFill>
                  <a:srgbClr val="FF0000"/>
                </a:solidFill>
              </a:rPr>
              <a:t>1</a:t>
            </a:r>
            <a:r>
              <a:rPr lang="pl-PL" dirty="0" smtClean="0">
                <a:solidFill>
                  <a:srgbClr val="FF0000"/>
                </a:solidFill>
              </a:rPr>
              <a:t>-3 </a:t>
            </a:r>
            <a:r>
              <a:rPr lang="pl-PL" dirty="0"/>
              <a:t>szkoły podstawowej. </a:t>
            </a:r>
            <a:endParaRPr lang="pl-PL" dirty="0" smtClean="0"/>
          </a:p>
          <a:p>
            <a:r>
              <a:rPr lang="pl-PL" dirty="0"/>
              <a:t>U</a:t>
            </a:r>
            <a:r>
              <a:rPr lang="pl-PL" dirty="0" smtClean="0"/>
              <a:t>czniowie w roku szkolnym 2020/2021 wykonali </a:t>
            </a:r>
            <a:r>
              <a:rPr lang="pl-PL" dirty="0"/>
              <a:t>prace plastyczne dowolną techniką </a:t>
            </a:r>
            <a:r>
              <a:rPr lang="pl-PL" dirty="0" smtClean="0"/>
              <a:t>na następujące tematy: </a:t>
            </a:r>
            <a:r>
              <a:rPr lang="pl-PL" dirty="0"/>
              <a:t>„Piękne kwiaty” i</a:t>
            </a:r>
            <a:r>
              <a:rPr lang="pl-PL" dirty="0" smtClean="0"/>
              <a:t> „Sport to zdrowie”. Wszystkie nagrodzone i wyróżnione prace uczniów eksponowane są w formie galerii.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449" y="4544567"/>
            <a:ext cx="4626864" cy="15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Para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263</TotalTime>
  <Words>985</Words>
  <Application>Microsoft Office PowerPoint</Application>
  <PresentationFormat>Panoramiczny</PresentationFormat>
  <Paragraphs>84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2" baseType="lpstr">
      <vt:lpstr>SimSun</vt:lpstr>
      <vt:lpstr>Arial</vt:lpstr>
      <vt:lpstr>Century Gothic</vt:lpstr>
      <vt:lpstr>Droid Sans Fallback</vt:lpstr>
      <vt:lpstr>Lohit Hindi</vt:lpstr>
      <vt:lpstr>Mangal</vt:lpstr>
      <vt:lpstr>Times New Roman</vt:lpstr>
      <vt:lpstr>Wingdings</vt:lpstr>
      <vt:lpstr>Para</vt:lpstr>
      <vt:lpstr>Prezentacja programu PowerPoint</vt:lpstr>
      <vt:lpstr>Zgodnie z §29 statutu szkoły podstawowej  z oddziałami integracyjnymi nr 5                      im. Jana Kochanowskiego w białej podlaskiej </vt:lpstr>
      <vt:lpstr>W naszej świetlicy jak w rodzinie dla każdego coś dobrego!</vt:lpstr>
      <vt:lpstr> OFERUJEMY DZIECIOM:</vt:lpstr>
      <vt:lpstr>INNOWACJE PEDAGOGICZNE realizowane w ramach zajęć programowych w świetlicy szkolnej</vt:lpstr>
      <vt:lpstr> RAMOWY ROZKŁAD DNIA ŚWIETLICY: </vt:lpstr>
      <vt:lpstr>  RAMOWY ROZKŁAD DNIA ŚWIETLICY: </vt:lpstr>
      <vt:lpstr>NASZE ŚWIETLICOWE ZASADY</vt:lpstr>
      <vt:lpstr>„GALERYJKA” cykliczny konkurs plastyczny</vt:lpstr>
      <vt:lpstr>Prace plastyczne nagrodzone/ekspozycja</vt:lpstr>
      <vt:lpstr>Prace plastyczne nagrodzone/ekspozycja</vt:lpstr>
      <vt:lpstr>Prace plastyczne nagrodzone/ekspozycja</vt:lpstr>
      <vt:lpstr>Prace plastyczne  wyróżnione/ekspozycja</vt:lpstr>
      <vt:lpstr> KALENDARZ UROCZYSTOŚCI ŚWIETLICOWYCH: </vt:lpstr>
      <vt:lpstr> Świetlica jest miejscem, gdzie można miło i pożytecznie spędzić czas! </vt:lpstr>
      <vt:lpstr>Świetlica jest miejscem, gdzie można nawiązać koleżeńskie relacje,                     a nawet przyjaźnie!</vt:lpstr>
      <vt:lpstr>Świetlica jest miejscem, gdzie można nauczyć się współpracy z innymi! </vt:lpstr>
      <vt:lpstr>Świetlica jest miejscem, gdzie można uczestniczyć w różnych konkursach!  </vt:lpstr>
      <vt:lpstr>Świetlica jest miejscem , gdzie można odrobić lekcje i uzyskać pomoc w nauce </vt:lpstr>
      <vt:lpstr>sale świetlicowe  zdobią nasze prace plastyczne …</vt:lpstr>
      <vt:lpstr> W ŚWIETLICY JEST WESOŁO  I KOLOROWO!  </vt:lpstr>
      <vt:lpstr> najważniejsze jest dobro dziecka! </vt:lpstr>
      <vt:lpstr>ZAPRASZAMY!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Komputer</dc:creator>
  <cp:lastModifiedBy>Komputer</cp:lastModifiedBy>
  <cp:revision>49</cp:revision>
  <dcterms:created xsi:type="dcterms:W3CDTF">2021-03-06T21:54:57Z</dcterms:created>
  <dcterms:modified xsi:type="dcterms:W3CDTF">2021-03-30T12:18:27Z</dcterms:modified>
</cp:coreProperties>
</file>