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8" r:id="rId8"/>
    <p:sldId id="269" r:id="rId9"/>
    <p:sldId id="271" r:id="rId10"/>
    <p:sldId id="263" r:id="rId11"/>
    <p:sldId id="264" r:id="rId12"/>
    <p:sldId id="265" r:id="rId13"/>
    <p:sldId id="266" r:id="rId14"/>
    <p:sldId id="267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6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96BD94F-38FB-4726-BDC4-5D77C5D57011}" type="datetimeFigureOut">
              <a:rPr lang="pl-PL" smtClean="0"/>
              <a:t>20.06.2021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B464A1E-1A67-43DC-821B-7C128A913443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0582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BD94F-38FB-4726-BDC4-5D77C5D57011}" type="datetimeFigureOut">
              <a:rPr lang="pl-PL" smtClean="0"/>
              <a:t>20.06.2021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64A1E-1A67-43DC-821B-7C128A9134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912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BD94F-38FB-4726-BDC4-5D77C5D57011}" type="datetimeFigureOut">
              <a:rPr lang="pl-PL" smtClean="0"/>
              <a:t>20.06.2021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64A1E-1A67-43DC-821B-7C128A9134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9389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BD94F-38FB-4726-BDC4-5D77C5D57011}" type="datetimeFigureOut">
              <a:rPr lang="pl-PL" smtClean="0"/>
              <a:t>20.06.2021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64A1E-1A67-43DC-821B-7C128A9134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708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96BD94F-38FB-4726-BDC4-5D77C5D57011}" type="datetimeFigureOut">
              <a:rPr lang="pl-PL" smtClean="0"/>
              <a:t>20.06.2021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B464A1E-1A67-43DC-821B-7C128A913443}" type="slidenum">
              <a:rPr lang="pl-PL" smtClean="0"/>
              <a:t>‹#›</a:t>
            </a:fld>
            <a:endParaRPr lang="pl-PL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896352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BD94F-38FB-4726-BDC4-5D77C5D57011}" type="datetimeFigureOut">
              <a:rPr lang="pl-PL" smtClean="0"/>
              <a:t>20.06.2021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64A1E-1A67-43DC-821B-7C128A9134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488965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BD94F-38FB-4726-BDC4-5D77C5D57011}" type="datetimeFigureOut">
              <a:rPr lang="pl-PL" smtClean="0"/>
              <a:t>20.06.2021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64A1E-1A67-43DC-821B-7C128A9134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656912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BD94F-38FB-4726-BDC4-5D77C5D57011}" type="datetimeFigureOut">
              <a:rPr lang="pl-PL" smtClean="0"/>
              <a:t>20.06.2021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64A1E-1A67-43DC-821B-7C128A9134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9285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BD94F-38FB-4726-BDC4-5D77C5D57011}" type="datetimeFigureOut">
              <a:rPr lang="pl-PL" smtClean="0"/>
              <a:t>20.06.2021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64A1E-1A67-43DC-821B-7C128A9134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753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C96BD94F-38FB-4726-BDC4-5D77C5D57011}" type="datetimeFigureOut">
              <a:rPr lang="pl-PL" smtClean="0"/>
              <a:t>20.06.2021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6B464A1E-1A67-43DC-821B-7C128A913443}" type="slidenum">
              <a:rPr lang="pl-PL" smtClean="0"/>
              <a:t>‹#›</a:t>
            </a:fld>
            <a:endParaRPr lang="pl-PL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145637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C96BD94F-38FB-4726-BDC4-5D77C5D57011}" type="datetimeFigureOut">
              <a:rPr lang="pl-PL" smtClean="0"/>
              <a:t>20.06.2021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6B464A1E-1A67-43DC-821B-7C128A9134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6765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96BD94F-38FB-4726-BDC4-5D77C5D57011}" type="datetimeFigureOut">
              <a:rPr lang="pl-PL" smtClean="0"/>
              <a:t>20.06.2021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B464A1E-1A67-43DC-821B-7C128A913443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4514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Bieg po zdrowie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215045" y="4128656"/>
            <a:ext cx="8045373" cy="2592820"/>
          </a:xfrm>
        </p:spPr>
        <p:txBody>
          <a:bodyPr/>
          <a:lstStyle/>
          <a:p>
            <a:r>
              <a:rPr lang="pl-PL" dirty="0" smtClean="0"/>
              <a:t>Program antytytoniowej edukacji zdrowotnej</a:t>
            </a:r>
          </a:p>
          <a:p>
            <a:endParaRPr lang="pl-PL" sz="1200" dirty="0" smtClean="0"/>
          </a:p>
          <a:p>
            <a:endParaRPr lang="pl-PL" sz="1200" dirty="0"/>
          </a:p>
          <a:p>
            <a:endParaRPr lang="pl-PL" sz="1200" dirty="0" smtClean="0"/>
          </a:p>
          <a:p>
            <a:r>
              <a:rPr lang="pl-PL" sz="1200" dirty="0" smtClean="0"/>
              <a:t>Szkoła podstawowa </a:t>
            </a:r>
          </a:p>
          <a:p>
            <a:r>
              <a:rPr lang="pl-PL" sz="1200" dirty="0" smtClean="0"/>
              <a:t>z oddziałami integracyjnymi nr</a:t>
            </a:r>
            <a:r>
              <a:rPr lang="pl-PL" dirty="0" smtClean="0"/>
              <a:t> 5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8804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215045" y="4128656"/>
            <a:ext cx="8045373" cy="2592820"/>
          </a:xfrm>
        </p:spPr>
        <p:txBody>
          <a:bodyPr/>
          <a:lstStyle/>
          <a:p>
            <a:endParaRPr lang="pl-PL" sz="1200" dirty="0"/>
          </a:p>
          <a:p>
            <a:endParaRPr lang="pl-PL" sz="1200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545" y="101984"/>
            <a:ext cx="6068291" cy="693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2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8523" y="156754"/>
            <a:ext cx="10318418" cy="6361612"/>
          </a:xfrm>
        </p:spPr>
        <p:txBody>
          <a:bodyPr/>
          <a:lstStyle/>
          <a:p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/>
              <a:t/>
            </a:r>
            <a:br>
              <a:rPr lang="pl-PL" sz="3200" dirty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/>
              <a:t/>
            </a:r>
            <a:br>
              <a:rPr lang="pl-PL" sz="3200" dirty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/>
              <a:t/>
            </a:r>
            <a:br>
              <a:rPr lang="pl-PL" sz="3200" dirty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5400" dirty="0" smtClean="0"/>
              <a:t>Powody palenia:</a:t>
            </a:r>
            <a:br>
              <a:rPr lang="pl-PL" sz="5400" dirty="0" smtClean="0"/>
            </a:br>
            <a:r>
              <a:rPr lang="pl-PL" sz="4000" dirty="0" smtClean="0"/>
              <a:t>ciekawość</a:t>
            </a:r>
            <a:br>
              <a:rPr lang="pl-PL" sz="4000" dirty="0" smtClean="0"/>
            </a:br>
            <a:r>
              <a:rPr lang="pl-PL" sz="4000" dirty="0" smtClean="0"/>
              <a:t>nuda</a:t>
            </a:r>
            <a:br>
              <a:rPr lang="pl-PL" sz="4000" dirty="0" smtClean="0"/>
            </a:br>
            <a:r>
              <a:rPr lang="pl-PL" sz="4000" dirty="0" smtClean="0"/>
              <a:t>poszukiwanie nowych doświadczeń</a:t>
            </a:r>
            <a:br>
              <a:rPr lang="pl-PL" sz="4000" dirty="0" smtClean="0"/>
            </a:br>
            <a:r>
              <a:rPr lang="pl-PL" sz="4000" dirty="0" smtClean="0"/>
              <a:t>przynależność do grupy</a:t>
            </a:r>
            <a:br>
              <a:rPr lang="pl-PL" sz="4000" dirty="0" smtClean="0"/>
            </a:br>
            <a:r>
              <a:rPr lang="pl-PL" sz="4000" dirty="0" smtClean="0"/>
              <a:t>poczucie osamotnienia</a:t>
            </a:r>
            <a:br>
              <a:rPr lang="pl-PL" sz="4000" dirty="0" smtClean="0"/>
            </a:br>
            <a:r>
              <a:rPr lang="pl-PL" sz="4000" dirty="0" smtClean="0"/>
              <a:t>stres</a:t>
            </a:r>
            <a:br>
              <a:rPr lang="pl-PL" sz="4000" dirty="0" smtClean="0"/>
            </a:br>
            <a:r>
              <a:rPr lang="pl-PL" sz="4000" dirty="0" smtClean="0"/>
              <a:t>trudne relacje w domu lub w szkole</a:t>
            </a:r>
            <a:br>
              <a:rPr lang="pl-PL" sz="4000" dirty="0" smtClean="0"/>
            </a:b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/>
              <a:t/>
            </a:r>
            <a:br>
              <a:rPr lang="pl-PL" sz="4000" dirty="0"/>
            </a:br>
            <a:r>
              <a:rPr lang="pl-PL" sz="5400" dirty="0" smtClean="0"/>
              <a:t/>
            </a:r>
            <a:br>
              <a:rPr lang="pl-PL" sz="5400" dirty="0" smtClean="0"/>
            </a:br>
            <a:r>
              <a:rPr lang="pl-PL" sz="5400" dirty="0"/>
              <a:t/>
            </a:r>
            <a:br>
              <a:rPr lang="pl-PL" sz="5400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flipV="1">
            <a:off x="2215045" y="6721475"/>
            <a:ext cx="8045373" cy="1103175"/>
          </a:xfrm>
        </p:spPr>
        <p:txBody>
          <a:bodyPr/>
          <a:lstStyle/>
          <a:p>
            <a:endParaRPr lang="pl-PL" sz="1200" dirty="0"/>
          </a:p>
          <a:p>
            <a:endParaRPr lang="pl-PL" sz="1200" dirty="0" smtClean="0"/>
          </a:p>
        </p:txBody>
      </p:sp>
    </p:spTree>
    <p:extLst>
      <p:ext uri="{BB962C8B-B14F-4D97-AF65-F5344CB8AC3E}">
        <p14:creationId xmlns:p14="http://schemas.microsoft.com/office/powerpoint/2010/main" val="132268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215045" y="4128656"/>
            <a:ext cx="8045373" cy="2592820"/>
          </a:xfrm>
        </p:spPr>
        <p:txBody>
          <a:bodyPr/>
          <a:lstStyle/>
          <a:p>
            <a:endParaRPr lang="pl-PL" sz="1200" dirty="0"/>
          </a:p>
          <a:p>
            <a:endParaRPr lang="pl-PL" sz="1200" dirty="0" smtClean="0"/>
          </a:p>
        </p:txBody>
      </p:sp>
      <p:pic>
        <p:nvPicPr>
          <p:cNvPr id="1026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93" y="176996"/>
            <a:ext cx="10582275" cy="654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87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215045" y="4128656"/>
            <a:ext cx="8045373" cy="2592820"/>
          </a:xfrm>
        </p:spPr>
        <p:txBody>
          <a:bodyPr/>
          <a:lstStyle/>
          <a:p>
            <a:endParaRPr lang="pl-PL" sz="1200" dirty="0"/>
          </a:p>
          <a:p>
            <a:endParaRPr lang="pl-PL" sz="1200" dirty="0" smtClean="0"/>
          </a:p>
        </p:txBody>
      </p:sp>
      <p:pic>
        <p:nvPicPr>
          <p:cNvPr id="2050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77" y="261257"/>
            <a:ext cx="11390812" cy="659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6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078523" y="640080"/>
            <a:ext cx="103184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3600" dirty="0" smtClean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algn="ctr"/>
            <a:endParaRPr lang="pl-PL" sz="3600" dirty="0" smtClean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algn="ctr"/>
            <a:endParaRPr lang="pl-PL" sz="2800" dirty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algn="ctr"/>
            <a:endParaRPr lang="pl-PL" sz="2800" dirty="0" smtClean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algn="ctr"/>
            <a:endParaRPr lang="pl-PL" sz="2800" dirty="0">
              <a:latin typeface="Impact" panose="020B080603090205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841863" y="535577"/>
            <a:ext cx="7302137" cy="889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4400" dirty="0">
                <a:solidFill>
                  <a:srgbClr val="000000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projekcie wzięło udział </a:t>
            </a:r>
            <a:r>
              <a:rPr lang="pl-PL" sz="6000" dirty="0" smtClean="0">
                <a:solidFill>
                  <a:srgbClr val="000000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  <a:p>
            <a:pPr algn="ctr">
              <a:spcAft>
                <a:spcPts val="0"/>
              </a:spcAft>
            </a:pPr>
            <a:r>
              <a:rPr lang="pl-PL" sz="4400" dirty="0" smtClean="0">
                <a:solidFill>
                  <a:srgbClr val="000000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400" dirty="0">
                <a:solidFill>
                  <a:srgbClr val="000000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uczniów z klas 4 </a:t>
            </a:r>
            <a:endParaRPr lang="pl-PL" sz="4400" dirty="0" smtClean="0">
              <a:solidFill>
                <a:srgbClr val="000000"/>
              </a:solidFill>
              <a:latin typeface="Impact" panose="020B080603090205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4400" dirty="0" smtClean="0">
                <a:solidFill>
                  <a:srgbClr val="000000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Szkoły </a:t>
            </a:r>
            <a:r>
              <a:rPr lang="pl-PL" sz="4400" dirty="0">
                <a:solidFill>
                  <a:srgbClr val="000000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Podstawowej nr 5 </a:t>
            </a:r>
            <a:r>
              <a:rPr lang="pl-PL" sz="4400" dirty="0" smtClean="0">
                <a:solidFill>
                  <a:srgbClr val="000000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z </a:t>
            </a:r>
          </a:p>
          <a:p>
            <a:pPr algn="ctr"/>
            <a:r>
              <a:rPr lang="pl-PL" sz="4400" dirty="0" smtClean="0">
                <a:solidFill>
                  <a:srgbClr val="000000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Oddziałami </a:t>
            </a:r>
            <a:r>
              <a:rPr lang="pl-PL" sz="4400" dirty="0">
                <a:solidFill>
                  <a:srgbClr val="000000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Integracyjnymi </a:t>
            </a:r>
            <a:r>
              <a:rPr lang="pl-PL" sz="4400" dirty="0" smtClean="0">
                <a:solidFill>
                  <a:srgbClr val="000000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  <a:p>
            <a:pPr algn="ctr"/>
            <a:r>
              <a:rPr lang="pl-PL" sz="4400" dirty="0" smtClean="0">
                <a:solidFill>
                  <a:srgbClr val="000000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400" dirty="0">
                <a:solidFill>
                  <a:srgbClr val="000000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Białej Podlaskiej</a:t>
            </a:r>
            <a:r>
              <a:rPr lang="pl-PL" sz="4400" dirty="0" smtClean="0">
                <a:solidFill>
                  <a:srgbClr val="000000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pl-PL" sz="4400" dirty="0" smtClean="0">
              <a:solidFill>
                <a:srgbClr val="000000"/>
              </a:solidFill>
              <a:latin typeface="Impact" panose="020B080603090205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4400" dirty="0">
              <a:solidFill>
                <a:srgbClr val="000000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  <a:p>
            <a:endParaRPr lang="pl-PL" sz="4400" dirty="0" smtClean="0">
              <a:solidFill>
                <a:srgbClr val="000000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  <a:p>
            <a:endParaRPr lang="pl-PL" sz="4400" dirty="0">
              <a:solidFill>
                <a:srgbClr val="000000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  <a:p>
            <a:endParaRPr lang="pl-PL" sz="4400" dirty="0" smtClean="0">
              <a:solidFill>
                <a:srgbClr val="000000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  <a:p>
            <a:endParaRPr lang="pl-PL" dirty="0">
              <a:solidFill>
                <a:srgbClr val="000000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  <a:p>
            <a:endParaRPr lang="pl-PL" dirty="0" smtClean="0">
              <a:solidFill>
                <a:srgbClr val="000000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  <a:p>
            <a:endParaRPr lang="pl-PL" dirty="0">
              <a:solidFill>
                <a:srgbClr val="000000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736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078523" y="640080"/>
            <a:ext cx="103184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3600" dirty="0" smtClean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algn="ctr"/>
            <a:endParaRPr lang="pl-PL" sz="3600" dirty="0" smtClean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algn="ctr"/>
            <a:endParaRPr lang="pl-PL" sz="2800" dirty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algn="ctr"/>
            <a:endParaRPr lang="pl-PL" sz="2800" dirty="0" smtClean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algn="ctr"/>
            <a:endParaRPr lang="pl-PL" sz="2800" dirty="0">
              <a:latin typeface="Impact" panose="020B080603090205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757646" y="391884"/>
            <a:ext cx="97840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4800" dirty="0">
                <a:solidFill>
                  <a:srgbClr val="000000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Podczas zajęć uczniowie zdobywali wiedzę na temat zdrowego stylu życia, pracowali w grupach przy tworzeniu antyreklamy dla papierosów a także tworzyli prace plastyczne na temat szkodliwości palenia papierosów. </a:t>
            </a:r>
            <a:endParaRPr lang="pl-PL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51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078523" y="640080"/>
            <a:ext cx="103184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3600" dirty="0" smtClean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algn="ctr"/>
            <a:endParaRPr lang="pl-PL" sz="3600" dirty="0" smtClean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algn="ctr"/>
            <a:endParaRPr lang="pl-PL" sz="2800" dirty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algn="ctr"/>
            <a:endParaRPr lang="pl-PL" sz="2800" dirty="0" smtClean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algn="ctr"/>
            <a:endParaRPr lang="pl-PL" sz="2800" dirty="0">
              <a:latin typeface="Impact" panose="020B080603090205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698170" y="640080"/>
            <a:ext cx="9431383" cy="4379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5400" dirty="0">
                <a:solidFill>
                  <a:srgbClr val="000000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Dodatkowo klasa 4 d (sportowa) wzięła udział </a:t>
            </a:r>
            <a:r>
              <a:rPr lang="pl-PL" sz="5400" dirty="0" smtClean="0">
                <a:solidFill>
                  <a:srgbClr val="000000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5400" dirty="0">
                <a:solidFill>
                  <a:srgbClr val="000000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biegu wokół parku zachęcając do propagowania zdrowych </a:t>
            </a:r>
            <a:r>
              <a:rPr lang="pl-PL" sz="5400" dirty="0" smtClean="0">
                <a:solidFill>
                  <a:srgbClr val="000000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i </a:t>
            </a:r>
            <a:r>
              <a:rPr lang="pl-PL" sz="5400" dirty="0">
                <a:solidFill>
                  <a:srgbClr val="000000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sportowych nawyków.</a:t>
            </a:r>
            <a:endParaRPr lang="pl-PL" sz="5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29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078523" y="640080"/>
            <a:ext cx="103184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3600" dirty="0" smtClean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algn="ctr"/>
            <a:endParaRPr lang="pl-PL" sz="3600" dirty="0" smtClean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algn="ctr"/>
            <a:endParaRPr lang="pl-PL" sz="2800" dirty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algn="ctr"/>
            <a:endParaRPr lang="pl-PL" sz="2800" dirty="0" smtClean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algn="ctr"/>
            <a:endParaRPr lang="pl-PL" sz="2800" dirty="0">
              <a:latin typeface="Impact" panose="020B080603090205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37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078523" y="640080"/>
            <a:ext cx="103184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3600" dirty="0" smtClean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algn="ctr"/>
            <a:endParaRPr lang="pl-PL" sz="3600" dirty="0" smtClean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algn="ctr"/>
            <a:endParaRPr lang="pl-PL" sz="2800" dirty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algn="ctr"/>
            <a:endParaRPr lang="pl-PL" sz="2800" dirty="0" smtClean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algn="ctr"/>
            <a:endParaRPr lang="pl-PL" sz="2800" dirty="0">
              <a:latin typeface="Impact" panose="020B0806030902050204" pitchFamily="34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64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078523" y="640080"/>
            <a:ext cx="103184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3600" dirty="0" smtClean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algn="ctr"/>
            <a:endParaRPr lang="pl-PL" sz="3600" dirty="0" smtClean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algn="ctr"/>
            <a:endParaRPr lang="pl-PL" sz="2800" dirty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algn="ctr"/>
            <a:endParaRPr lang="pl-PL" sz="2800" dirty="0" smtClean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algn="ctr"/>
            <a:endParaRPr lang="pl-PL" sz="2800" dirty="0">
              <a:latin typeface="Impact" panose="020B080603090205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125" y="0"/>
            <a:ext cx="38557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2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215045" y="4128656"/>
            <a:ext cx="8045373" cy="2592820"/>
          </a:xfrm>
        </p:spPr>
        <p:txBody>
          <a:bodyPr/>
          <a:lstStyle/>
          <a:p>
            <a:endParaRPr lang="pl-PL" sz="1200" dirty="0"/>
          </a:p>
          <a:p>
            <a:endParaRPr lang="pl-PL" sz="1200" dirty="0" smtClean="0"/>
          </a:p>
        </p:txBody>
      </p:sp>
      <p:sp>
        <p:nvSpPr>
          <p:cNvPr id="4" name="Prostokąt 3"/>
          <p:cNvSpPr/>
          <p:nvPr/>
        </p:nvSpPr>
        <p:spPr>
          <a:xfrm>
            <a:off x="1662545" y="484910"/>
            <a:ext cx="9047019" cy="877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pl-PL" sz="2800" b="1" dirty="0" smtClean="0"/>
              <a:t>	</a:t>
            </a: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Celem projektu edukacyjnego</a:t>
            </a:r>
          </a:p>
          <a:p>
            <a:pPr algn="r">
              <a:lnSpc>
                <a:spcPct val="150000"/>
              </a:lnSpc>
            </a:pP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„Bieg po zdrowie”</a:t>
            </a:r>
          </a:p>
          <a:p>
            <a:pPr algn="r">
              <a:lnSpc>
                <a:spcPct val="150000"/>
              </a:lnSpc>
            </a:pP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jest zwiększenie wiedzy na temat szkodliwości palenia tytoniu</a:t>
            </a:r>
          </a:p>
          <a:p>
            <a:pPr algn="r">
              <a:lnSpc>
                <a:spcPct val="150000"/>
              </a:lnSpc>
            </a:pP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oraz zapobieganie </a:t>
            </a:r>
          </a:p>
          <a:p>
            <a:pPr algn="r">
              <a:lnSpc>
                <a:spcPct val="150000"/>
              </a:lnSpc>
            </a:pP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lub opóźnianie inicjacji tytoniowej </a:t>
            </a:r>
          </a:p>
          <a:p>
            <a:pPr algn="r">
              <a:lnSpc>
                <a:spcPct val="150000"/>
              </a:lnSpc>
            </a:pP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wśród dzieci i mło</a:t>
            </a:r>
            <a:r>
              <a:rPr lang="pl-PL" sz="3200" b="1" dirty="0" smtClean="0"/>
              <a:t>dzieży.</a:t>
            </a:r>
          </a:p>
          <a:p>
            <a:pPr algn="r"/>
            <a:endParaRPr lang="pl-PL" sz="3200" b="1" dirty="0"/>
          </a:p>
          <a:p>
            <a:endParaRPr lang="pl-PL" sz="2800" b="1" dirty="0" smtClean="0"/>
          </a:p>
          <a:p>
            <a:endParaRPr lang="pl-PL" sz="2800" b="1" dirty="0"/>
          </a:p>
          <a:p>
            <a:endParaRPr lang="pl-PL" sz="2800" b="1" dirty="0" smtClean="0"/>
          </a:p>
          <a:p>
            <a:endParaRPr lang="pl-PL" sz="2800" b="1" dirty="0"/>
          </a:p>
          <a:p>
            <a:endParaRPr lang="pl-PL" sz="2800" b="1" dirty="0" smtClean="0"/>
          </a:p>
          <a:p>
            <a:endParaRPr lang="pl-PL" sz="2800" b="1" dirty="0"/>
          </a:p>
          <a:p>
            <a:endParaRPr lang="pl-PL" sz="2800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26" y="357864"/>
            <a:ext cx="3375637" cy="451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3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078523" y="640080"/>
            <a:ext cx="103184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3600" dirty="0" smtClean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algn="ctr"/>
            <a:endParaRPr lang="pl-PL" sz="3600" dirty="0" smtClean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algn="ctr"/>
            <a:endParaRPr lang="pl-PL" sz="2800" dirty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algn="ctr"/>
            <a:endParaRPr lang="pl-PL" sz="2800" dirty="0" smtClean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algn="ctr"/>
            <a:endParaRPr lang="pl-PL" sz="2800" dirty="0">
              <a:latin typeface="Impact" panose="020B080603090205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9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078523" y="640080"/>
            <a:ext cx="103184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3600" dirty="0" smtClean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algn="ctr"/>
            <a:endParaRPr lang="pl-PL" sz="3600" dirty="0" smtClean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algn="ctr"/>
            <a:endParaRPr lang="pl-PL" sz="2800" dirty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algn="ctr"/>
            <a:endParaRPr lang="pl-PL" sz="2800" dirty="0" smtClean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algn="ctr"/>
            <a:endParaRPr lang="pl-PL" sz="2800" dirty="0">
              <a:latin typeface="Impact" panose="020B080603090205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1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078523" y="640080"/>
            <a:ext cx="103184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3600" dirty="0" smtClean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algn="ctr"/>
            <a:endParaRPr lang="pl-PL" sz="3600" dirty="0" smtClean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algn="ctr"/>
            <a:endParaRPr lang="pl-PL" sz="2800" dirty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algn="ctr"/>
            <a:endParaRPr lang="pl-PL" sz="2800" dirty="0" smtClean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algn="ctr"/>
            <a:endParaRPr lang="pl-PL" sz="2800" dirty="0">
              <a:latin typeface="Impact" panose="020B080603090205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11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078523" y="640080"/>
            <a:ext cx="103184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3600" dirty="0" smtClean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algn="ctr"/>
            <a:endParaRPr lang="pl-PL" sz="3600" dirty="0" smtClean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algn="ctr"/>
            <a:endParaRPr lang="pl-PL" sz="2800" dirty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algn="ctr"/>
            <a:endParaRPr lang="pl-PL" sz="2800" dirty="0" smtClean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algn="ctr"/>
            <a:endParaRPr lang="pl-PL" sz="2800" dirty="0">
              <a:latin typeface="Impact" panose="020B080603090205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0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078523" y="640080"/>
            <a:ext cx="103184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3600" dirty="0" smtClean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algn="ctr"/>
            <a:endParaRPr lang="pl-PL" sz="3600" dirty="0" smtClean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algn="ctr"/>
            <a:endParaRPr lang="pl-PL" sz="2800" dirty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algn="ctr"/>
            <a:endParaRPr lang="pl-PL" sz="2800" dirty="0" smtClean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algn="ctr"/>
            <a:endParaRPr lang="pl-PL" sz="2800" dirty="0">
              <a:latin typeface="Impact" panose="020B080603090205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8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078523" y="640080"/>
            <a:ext cx="103184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3600" dirty="0" smtClean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algn="ctr"/>
            <a:endParaRPr lang="pl-PL" sz="3600" dirty="0" smtClean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algn="ctr"/>
            <a:endParaRPr lang="pl-PL" sz="2800" dirty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algn="ctr"/>
            <a:endParaRPr lang="pl-PL" sz="2800" dirty="0" smtClean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algn="ctr"/>
            <a:endParaRPr lang="pl-PL" sz="2800" dirty="0">
              <a:latin typeface="Impact" panose="020B080603090205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078523" y="640080"/>
            <a:ext cx="103184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3600" dirty="0" smtClean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algn="ctr"/>
            <a:endParaRPr lang="pl-PL" sz="3600" dirty="0" smtClean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algn="ctr"/>
            <a:endParaRPr lang="pl-PL" sz="2800" dirty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algn="ctr"/>
            <a:endParaRPr lang="pl-PL" sz="2800" dirty="0" smtClean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algn="ctr"/>
            <a:endParaRPr lang="pl-PL" sz="2800" dirty="0">
              <a:latin typeface="Impact" panose="020B080603090205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4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078523" y="640080"/>
            <a:ext cx="103184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3600" dirty="0" smtClean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algn="ctr"/>
            <a:endParaRPr lang="pl-PL" sz="3600" dirty="0" smtClean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algn="ctr"/>
            <a:endParaRPr lang="pl-PL" sz="2800" dirty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algn="ctr"/>
            <a:endParaRPr lang="pl-PL" sz="2800" dirty="0" smtClean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algn="ctr"/>
            <a:endParaRPr lang="pl-PL" sz="2800" dirty="0">
              <a:latin typeface="Impact" panose="020B080603090205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078523" y="640080"/>
            <a:ext cx="103184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3600" dirty="0" smtClean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algn="ctr"/>
            <a:endParaRPr lang="pl-PL" sz="3600" dirty="0" smtClean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algn="ctr"/>
            <a:endParaRPr lang="pl-PL" sz="2800" dirty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algn="ctr"/>
            <a:endParaRPr lang="pl-PL" sz="2800" dirty="0" smtClean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algn="ctr"/>
            <a:endParaRPr lang="pl-PL" sz="2800" dirty="0">
              <a:latin typeface="Impact" panose="020B0806030902050204" pitchFamily="34" charset="0"/>
            </a:endParaRPr>
          </a:p>
        </p:txBody>
      </p:sp>
      <p:pic>
        <p:nvPicPr>
          <p:cNvPr id="3" name="video-162084880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13206" y="757646"/>
            <a:ext cx="7510508" cy="412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49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8523" y="-509451"/>
            <a:ext cx="10318418" cy="7367451"/>
          </a:xfrm>
        </p:spPr>
        <p:txBody>
          <a:bodyPr/>
          <a:lstStyle/>
          <a:p>
            <a:pPr algn="l"/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Zakładany efekt będzie możliwy do osiągnięcia poprzez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Zwiększenie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wiedzy na temat zdrowia w kontekście szkodliwości palenia papierosów i e- 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papierosów</a:t>
            </a:r>
            <a:b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Sprawienie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, że wyroby tytoniowe będą mniej pożądane , mniej 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akceptowalne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i mniej dostępne.</a:t>
            </a:r>
            <a:b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smtClean="0"/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69706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8523" y="193964"/>
            <a:ext cx="10318418" cy="4779818"/>
          </a:xfrm>
        </p:spPr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sz="8800" dirty="0" smtClean="0"/>
              <a:t>co mówi</a:t>
            </a:r>
            <a:r>
              <a:rPr lang="pl-PL" dirty="0" smtClean="0"/>
              <a:t>ą</a:t>
            </a:r>
            <a:br>
              <a:rPr lang="pl-PL" dirty="0" smtClean="0"/>
            </a:br>
            <a:r>
              <a:rPr lang="pl-PL" dirty="0" smtClean="0"/>
              <a:t>liczby?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215045" y="6594764"/>
            <a:ext cx="8045373" cy="126712"/>
          </a:xfrm>
        </p:spPr>
        <p:txBody>
          <a:bodyPr>
            <a:normAutofit fontScale="25000" lnSpcReduction="20000"/>
          </a:bodyPr>
          <a:lstStyle/>
          <a:p>
            <a:endParaRPr lang="pl-PL" sz="1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82" y="1956954"/>
            <a:ext cx="2667000" cy="2667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2903" y="1953675"/>
            <a:ext cx="2670279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8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41210" y="914398"/>
            <a:ext cx="10393041" cy="2784765"/>
          </a:xfrm>
        </p:spPr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sz="3200" dirty="0" smtClean="0"/>
              <a:t>jedna paczka papierosów dziennie to 3 650paczek w ciągu 10 lat!</a:t>
            </a:r>
            <a:br>
              <a:rPr lang="pl-PL" sz="3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30-latek, który wypala </a:t>
            </a:r>
            <a:r>
              <a:rPr lang="pl-PL" sz="3600" dirty="0" smtClean="0"/>
              <a:t>15</a:t>
            </a:r>
            <a:r>
              <a:rPr lang="pl-PL" sz="3200" dirty="0" smtClean="0"/>
              <a:t> papierosów </a:t>
            </a:r>
            <a:r>
              <a:rPr lang="pl-PL" sz="3200" dirty="0" smtClean="0"/>
              <a:t>dziennie, będzie żył przeciętnie o 5 lat krócej!</a:t>
            </a:r>
            <a:br>
              <a:rPr lang="pl-PL" sz="3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Tytoń co roku </a:t>
            </a:r>
            <a:r>
              <a:rPr lang="pl-PL" sz="3200" dirty="0" smtClean="0"/>
              <a:t>zabija </a:t>
            </a:r>
            <a:r>
              <a:rPr lang="pl-PL" sz="4000" dirty="0" smtClean="0"/>
              <a:t>4</a:t>
            </a:r>
            <a:r>
              <a:rPr lang="pl-PL" sz="3200" dirty="0" smtClean="0"/>
              <a:t> </a:t>
            </a:r>
            <a:r>
              <a:rPr lang="pl-PL" sz="3200" dirty="0" smtClean="0"/>
              <a:t>mln ludzi na świecie!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flipV="1">
            <a:off x="2215045" y="6721476"/>
            <a:ext cx="8045373" cy="136524"/>
          </a:xfrm>
        </p:spPr>
        <p:txBody>
          <a:bodyPr>
            <a:normAutofit fontScale="25000" lnSpcReduction="20000"/>
          </a:bodyPr>
          <a:lstStyle/>
          <a:p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52045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8523" y="-1371600"/>
            <a:ext cx="10318418" cy="6206836"/>
          </a:xfrm>
        </p:spPr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sz="3200" dirty="0" smtClean="0"/>
              <a:t>każdego roku 100tyś. Zgonów rocznie ma bezpośredni </a:t>
            </a:r>
            <a:r>
              <a:rPr lang="pl-PL" sz="3200" dirty="0" smtClean="0"/>
              <a:t>związek                </a:t>
            </a:r>
            <a:r>
              <a:rPr lang="pl-PL" sz="3200" dirty="0" smtClean="0"/>
              <a:t>z negatywnymi skutkami palenia tytoniu!</a:t>
            </a:r>
            <a:br>
              <a:rPr lang="pl-PL" sz="3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Co 10 sekund na świecie umiera ktoś na chorobę wywołaną paleniem tytoniu!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flipV="1">
            <a:off x="2215045" y="6721476"/>
            <a:ext cx="8045373" cy="1355724"/>
          </a:xfrm>
        </p:spPr>
        <p:txBody>
          <a:bodyPr/>
          <a:lstStyle/>
          <a:p>
            <a:endParaRPr lang="pl-PL" sz="1200" dirty="0"/>
          </a:p>
          <a:p>
            <a:endParaRPr lang="pl-PL" sz="1200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72" y="4647587"/>
            <a:ext cx="3796145" cy="221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8523" y="0"/>
            <a:ext cx="10318418" cy="5493376"/>
          </a:xfrm>
        </p:spPr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sz="6000" dirty="0" smtClean="0"/>
              <a:t> w Polsce codziennie zaczyna palić około 500 nieletnich chłopców i dziewcząt, a rocznie próbuje palenia około 180tyś. Dzieci!</a:t>
            </a:r>
            <a:endParaRPr lang="pl-PL" sz="6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215045" y="4128656"/>
            <a:ext cx="8045373" cy="2592820"/>
          </a:xfrm>
        </p:spPr>
        <p:txBody>
          <a:bodyPr/>
          <a:lstStyle/>
          <a:p>
            <a:endParaRPr lang="pl-PL" sz="1200" dirty="0"/>
          </a:p>
          <a:p>
            <a:endParaRPr lang="pl-PL" sz="1200" dirty="0" smtClean="0"/>
          </a:p>
        </p:txBody>
      </p:sp>
    </p:spTree>
    <p:extLst>
      <p:ext uri="{BB962C8B-B14F-4D97-AF65-F5344CB8AC3E}">
        <p14:creationId xmlns:p14="http://schemas.microsoft.com/office/powerpoint/2010/main" val="7658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8523" y="-1870364"/>
            <a:ext cx="10318418" cy="7363740"/>
          </a:xfrm>
        </p:spPr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sz="6600" dirty="0" smtClean="0"/>
              <a:t>szacuje się, iż dzieci w Polsce wypalają od 3 do 4 mld sztuk papierosów!</a:t>
            </a:r>
            <a:endParaRPr lang="pl-PL" sz="6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flipV="1">
            <a:off x="2215045" y="6721475"/>
            <a:ext cx="8045373" cy="870815"/>
          </a:xfrm>
        </p:spPr>
        <p:txBody>
          <a:bodyPr/>
          <a:lstStyle/>
          <a:p>
            <a:endParaRPr lang="pl-PL" sz="1200" dirty="0"/>
          </a:p>
          <a:p>
            <a:r>
              <a:rPr lang="pl-PL" sz="1200" dirty="0" smtClean="0"/>
              <a:t>!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17" y="4310744"/>
            <a:ext cx="3240232" cy="241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9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9600" dirty="0"/>
              <a:t>skład dymu tytoniowego:</a:t>
            </a:r>
            <a:br>
              <a:rPr lang="pl-PL" sz="9600" dirty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sz="7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215045" y="4128656"/>
            <a:ext cx="8045373" cy="2592820"/>
          </a:xfrm>
        </p:spPr>
        <p:txBody>
          <a:bodyPr/>
          <a:lstStyle/>
          <a:p>
            <a:endParaRPr lang="pl-PL" sz="1200" dirty="0"/>
          </a:p>
          <a:p>
            <a:endParaRPr lang="pl-PL" sz="1200" dirty="0" smtClean="0"/>
          </a:p>
        </p:txBody>
      </p:sp>
    </p:spTree>
    <p:extLst>
      <p:ext uri="{BB962C8B-B14F-4D97-AF65-F5344CB8AC3E}">
        <p14:creationId xmlns:p14="http://schemas.microsoft.com/office/powerpoint/2010/main" val="395002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TM10001106[[fn=Znaczek]]</Template>
  <TotalTime>133</TotalTime>
  <Words>100</Words>
  <Application>Microsoft Office PowerPoint</Application>
  <PresentationFormat>Panoramiczny</PresentationFormat>
  <Paragraphs>105</Paragraphs>
  <Slides>28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4" baseType="lpstr">
      <vt:lpstr>Arial</vt:lpstr>
      <vt:lpstr>Calibri</vt:lpstr>
      <vt:lpstr>Gill Sans MT</vt:lpstr>
      <vt:lpstr>Impact</vt:lpstr>
      <vt:lpstr>Times New Roman</vt:lpstr>
      <vt:lpstr>Badge</vt:lpstr>
      <vt:lpstr>Bieg po zdrowie </vt:lpstr>
      <vt:lpstr> </vt:lpstr>
      <vt:lpstr>Zakładany efekt będzie możliwy do osiągnięcia poprzez:   Zwiększenie wiedzy na temat zdrowia w kontekście szkodliwości palenia papierosów i e- papierosów   Sprawienie, że wyroby tytoniowe będą mniej pożądane , mniej akceptowalne i mniej dostępne. </vt:lpstr>
      <vt:lpstr> co mówią liczby?</vt:lpstr>
      <vt:lpstr> jedna paczka papierosów dziennie to 3 650paczek w ciągu 10 lat!  30-latek, który wypala 15 papierosów dziennie, będzie żył przeciętnie o 5 lat krócej!  Tytoń co roku zabija 4 mln ludzi na świecie!</vt:lpstr>
      <vt:lpstr> każdego roku 100tyś. Zgonów rocznie ma bezpośredni związek                z negatywnymi skutkami palenia tytoniu!  Co 10 sekund na świecie umiera ktoś na chorobę wywołaną paleniem tytoniu!</vt:lpstr>
      <vt:lpstr>  w Polsce codziennie zaczyna palić około 500 nieletnich chłopców i dziewcząt, a rocznie próbuje palenia około 180tyś. Dzieci!</vt:lpstr>
      <vt:lpstr> szacuje się, iż dzieci w Polsce wypalają od 3 do 4 mld sztuk papierosów!</vt:lpstr>
      <vt:lpstr>skład dymu tytoniowego:  </vt:lpstr>
      <vt:lpstr> </vt:lpstr>
      <vt:lpstr>        Powody palenia: ciekawość nuda poszukiwanie nowych doświadczeń przynależność do grupy poczucie osamotnienia stres trudne relacje w domu lub w szkole     </vt:lpstr>
      <vt:lpstr> </vt:lpstr>
      <vt:lpstr> </vt:lpstr>
      <vt:lpstr>Prezentacja programu PowerPoint</vt:lpstr>
      <vt:lpstr>Prezentacja programu PowerPoint</vt:lpstr>
      <vt:lpstr>Prezentacja programu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Bieg po zdrowie </dc:title>
  <dc:creator>PC</dc:creator>
  <cp:lastModifiedBy>PC</cp:lastModifiedBy>
  <cp:revision>10</cp:revision>
  <dcterms:created xsi:type="dcterms:W3CDTF">2021-05-09T15:29:55Z</dcterms:created>
  <dcterms:modified xsi:type="dcterms:W3CDTF">2021-06-20T17:32:27Z</dcterms:modified>
</cp:coreProperties>
</file>